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2" r:id="rId3"/>
    <p:sldId id="319" r:id="rId4"/>
    <p:sldId id="327" r:id="rId5"/>
    <p:sldId id="321" r:id="rId6"/>
    <p:sldId id="330" r:id="rId7"/>
    <p:sldId id="335" r:id="rId8"/>
    <p:sldId id="328" r:id="rId9"/>
    <p:sldId id="332" r:id="rId10"/>
    <p:sldId id="333" r:id="rId11"/>
    <p:sldId id="331" r:id="rId12"/>
    <p:sldId id="285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796" autoAdjust="0"/>
  </p:normalViewPr>
  <p:slideViewPr>
    <p:cSldViewPr>
      <p:cViewPr varScale="1">
        <p:scale>
          <a:sx n="83" d="100"/>
          <a:sy n="83" d="100"/>
        </p:scale>
        <p:origin x="12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C95219-0677-462E-BF1D-AD8F1F006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94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414" tIns="46708" rIns="93414" bIns="4670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414" tIns="46708" rIns="93414" bIns="46708" rtlCol="0"/>
          <a:lstStyle>
            <a:lvl1pPr algn="r">
              <a:defRPr sz="1200"/>
            </a:lvl1pPr>
          </a:lstStyle>
          <a:p>
            <a:pPr>
              <a:defRPr/>
            </a:pPr>
            <a:fld id="{7D99DB86-F57C-432F-BE89-5B4B824F6C5F}" type="datetimeFigureOut">
              <a:rPr lang="en-US"/>
              <a:pPr>
                <a:defRPr/>
              </a:pPr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14" tIns="46708" rIns="93414" bIns="467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414" tIns="46708" rIns="93414" bIns="4670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414" tIns="46708" rIns="93414" bIns="4670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414" tIns="46708" rIns="93414" bIns="46708" rtlCol="0" anchor="b"/>
          <a:lstStyle>
            <a:lvl1pPr algn="r">
              <a:defRPr sz="1200"/>
            </a:lvl1pPr>
          </a:lstStyle>
          <a:p>
            <a:pPr>
              <a:defRPr/>
            </a:pPr>
            <a:fld id="{06D14A0E-6AED-4EB1-AD38-77742A458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69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BFB1F2-B084-4D29-8F0A-431E4A4960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BFB1F2-B084-4D29-8F0A-431E4A4960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BFB1F2-B084-4D29-8F0A-431E4A4960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BFB1F2-B084-4D29-8F0A-431E4A4960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BFB1F2-B084-4D29-8F0A-431E4A4960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33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BFB1F2-B084-4D29-8F0A-431E4A4960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D4DC1-30EC-4643-8A09-3FF0532677C8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8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142B8-A07D-4237-8B60-7141C1441BEC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214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C397F-D472-4FB1-A7C6-CE0529D4B326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067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4ABBB-E79B-4406-9879-945C10A5D1AE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8197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95B51-532E-4CBC-A803-AC25AD708C3D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2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CE238-DA4E-49B8-8FF9-7694B325F1A4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444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11B80-3F77-4ED9-BCBB-A1B25F6D5670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1799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C4CDA-EA90-4AAD-9E48-120801C8672A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813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71CCA-5FFD-4C2C-80DB-95E677A5DE11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776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C626E1-98F3-42BC-B1B7-283E2AF23AA6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217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98A5D-44AB-49BB-94FC-E243F5CF042F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896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466572-EA70-446A-A602-584D461591DC}" type="slidenum">
              <a:rPr lang="en-ZA" smtClean="0"/>
              <a:pPr>
                <a:defRPr/>
              </a:pPr>
              <a:t>‹#›</a:t>
            </a:fld>
            <a:endParaRPr lang="en-Z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46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208865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z="3500" dirty="0"/>
              <a:t>DIRECTORATE OF DEVELOPMENT PARTNERS COORDINATION</a:t>
            </a:r>
            <a:endParaRPr lang="en-ZA" sz="35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636912"/>
            <a:ext cx="7672387" cy="3384377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Times New Roman (Headings)"/>
              </a:rPr>
              <a:t>INSTITUTIONAL ARRANGMENT &amp; ROLE</a:t>
            </a:r>
          </a:p>
          <a:p>
            <a:pPr algn="ctr">
              <a:lnSpc>
                <a:spcPct val="90000"/>
              </a:lnSpc>
            </a:pPr>
            <a:endParaRPr lang="en-GB" sz="2400" b="1" dirty="0">
              <a:solidFill>
                <a:schemeClr val="accent2">
                  <a:lumMod val="75000"/>
                </a:schemeClr>
              </a:solidFill>
              <a:latin typeface="Times New Roman (Headings)"/>
            </a:endParaRPr>
          </a:p>
          <a:p>
            <a:pPr algn="ctr">
              <a:lnSpc>
                <a:spcPct val="90000"/>
              </a:lnSpc>
            </a:pPr>
            <a:r>
              <a:rPr lang="en-GB" sz="2400" b="1" dirty="0">
                <a:latin typeface="Times New Roman (Headings)"/>
              </a:rPr>
              <a:t>National Development Advisor</a:t>
            </a:r>
          </a:p>
          <a:p>
            <a:pPr algn="ctr">
              <a:lnSpc>
                <a:spcPct val="90000"/>
              </a:lnSpc>
            </a:pPr>
            <a:endParaRPr lang="en-GB" sz="2400" b="1" dirty="0">
              <a:latin typeface="Times New Roman (Headings)"/>
            </a:endParaRPr>
          </a:p>
          <a:p>
            <a:pPr algn="ctr">
              <a:lnSpc>
                <a:spcPct val="90000"/>
              </a:lnSpc>
            </a:pPr>
            <a:r>
              <a:rPr lang="en-GB" sz="2400" b="1" dirty="0">
                <a:latin typeface="Times New Roman (Headings)"/>
              </a:rPr>
              <a:t>Ester /Nanus</a:t>
            </a:r>
          </a:p>
          <a:p>
            <a:pPr algn="ctr">
              <a:lnSpc>
                <a:spcPct val="90000"/>
              </a:lnSpc>
            </a:pPr>
            <a:endParaRPr lang="en-GB" sz="2400" b="1" dirty="0">
              <a:latin typeface="Times New Roman (Headings)"/>
            </a:endParaRPr>
          </a:p>
          <a:p>
            <a:pPr algn="ctr">
              <a:lnSpc>
                <a:spcPct val="90000"/>
              </a:lnSpc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Times New Roman (Headings)"/>
              </a:rPr>
              <a:t>August 2022</a:t>
            </a:r>
          </a:p>
          <a:p>
            <a:pPr algn="ctr">
              <a:lnSpc>
                <a:spcPct val="90000"/>
              </a:lnSpc>
            </a:pPr>
            <a:endParaRPr lang="en-ZA" sz="2400" b="1" dirty="0">
              <a:latin typeface="Times New Roman (Headings)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92696"/>
            <a:ext cx="8001000" cy="836712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6. Expectations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91203" y="1916832"/>
            <a:ext cx="8001000" cy="3456384"/>
          </a:xfrm>
        </p:spPr>
        <p:txBody>
          <a:bodyPr/>
          <a:lstStyle/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Ensure that CSO’s participate in development activities (NDP6, SDG African Development Plan) through available channels (COPP, Umbrella Institution etc.)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Liaise with government through official communication directed to the Executive Director.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Coordinate with respective OMAS with respect to CSO functions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Support CSO’s through an umbrella body (individualism)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That the umbrella body receives, requests and disseminates information timeously to actors.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Official Development Assistance Data: Publicity and accountability data from the side of CSO’s of which some information may end up in the National ODA Report.</a:t>
            </a:r>
          </a:p>
        </p:txBody>
      </p:sp>
    </p:spTree>
    <p:extLst>
      <p:ext uri="{BB962C8B-B14F-4D97-AF65-F5344CB8AC3E}">
        <p14:creationId xmlns:p14="http://schemas.microsoft.com/office/powerpoint/2010/main" val="56813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 Inadequate resources mobilized due to Namibia’s classification as an upper Middle-Income Country.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 Lack of cooperation by some stakeholders.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 Insufficient staff within the directorate.</a:t>
            </a:r>
          </a:p>
          <a:p>
            <a:pPr algn="just"/>
            <a:endParaRPr lang="en-US" sz="2400" dirty="0">
              <a:latin typeface="+mj-lt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3917603-8C5B-1E57-2B69-3AB7E1D23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7. Key Challenges</a:t>
            </a:r>
          </a:p>
        </p:txBody>
      </p:sp>
    </p:spTree>
    <p:extLst>
      <p:ext uri="{BB962C8B-B14F-4D97-AF65-F5344CB8AC3E}">
        <p14:creationId xmlns:p14="http://schemas.microsoft.com/office/powerpoint/2010/main" val="342139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4000" dirty="0">
              <a:latin typeface="+mj-lt"/>
            </a:endParaRPr>
          </a:p>
          <a:p>
            <a:pPr algn="ctr">
              <a:buFont typeface="Wingdings" pitchFamily="2" charset="2"/>
              <a:buNone/>
            </a:pPr>
            <a:endParaRPr lang="en-US" sz="4000" dirty="0">
              <a:latin typeface="+mj-lt"/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chemeClr val="accent1"/>
                </a:solidFill>
                <a:latin typeface="+mj-lt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1525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cap="none" dirty="0">
                <a:solidFill>
                  <a:schemeClr val="accent1"/>
                </a:solidFill>
              </a:rPr>
              <a:t>Presentation Layout</a:t>
            </a:r>
            <a:endParaRPr lang="en-ZA" sz="4000" cap="non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636912"/>
            <a:ext cx="7672387" cy="338437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en-GB" sz="2400" b="1" dirty="0">
              <a:solidFill>
                <a:srgbClr val="00B0F0"/>
              </a:solidFill>
            </a:endParaRPr>
          </a:p>
          <a:p>
            <a:pPr algn="ctr">
              <a:lnSpc>
                <a:spcPct val="90000"/>
              </a:lnSpc>
            </a:pPr>
            <a:endParaRPr lang="en-ZA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331640" y="1772816"/>
            <a:ext cx="7272808" cy="2871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buAutoNum type="arabicPeriod"/>
            </a:pPr>
            <a:r>
              <a:rPr lang="en-US" sz="2000" dirty="0">
                <a:latin typeface="+mj-lt"/>
              </a:rPr>
              <a:t>Role of the Directorate</a:t>
            </a:r>
          </a:p>
          <a:p>
            <a:pPr marL="514350" indent="-514350">
              <a:lnSpc>
                <a:spcPct val="114000"/>
              </a:lnSpc>
              <a:buAutoNum type="arabicPeriod"/>
            </a:pPr>
            <a:r>
              <a:rPr lang="en-US" sz="2000" dirty="0">
                <a:latin typeface="+mj-lt"/>
              </a:rPr>
              <a:t>Organogram</a:t>
            </a:r>
          </a:p>
          <a:p>
            <a:pPr marL="514350" indent="-514350">
              <a:lnSpc>
                <a:spcPct val="114000"/>
              </a:lnSpc>
              <a:buFontTx/>
              <a:buAutoNum type="arabicPeriod"/>
            </a:pPr>
            <a:r>
              <a:rPr lang="en-US" sz="2000" dirty="0">
                <a:latin typeface="+mj-lt"/>
              </a:rPr>
              <a:t>Development Partners</a:t>
            </a:r>
          </a:p>
          <a:p>
            <a:pPr marL="514350" indent="-514350">
              <a:lnSpc>
                <a:spcPct val="114000"/>
              </a:lnSpc>
              <a:buFontTx/>
              <a:buAutoNum type="arabicPeriod"/>
            </a:pPr>
            <a:r>
              <a:rPr lang="en-US" sz="2000" dirty="0">
                <a:latin typeface="+mj-lt"/>
              </a:rPr>
              <a:t>Current Activities</a:t>
            </a:r>
          </a:p>
          <a:p>
            <a:pPr marL="514350" indent="-514350">
              <a:lnSpc>
                <a:spcPct val="114000"/>
              </a:lnSpc>
              <a:buFontTx/>
              <a:buAutoNum type="arabicPeriod"/>
            </a:pPr>
            <a:r>
              <a:rPr lang="en-US" sz="2000" dirty="0">
                <a:latin typeface="+mj-lt"/>
              </a:rPr>
              <a:t>CSO’s Help Desk</a:t>
            </a:r>
          </a:p>
          <a:p>
            <a:pPr marL="514350" indent="-514350">
              <a:lnSpc>
                <a:spcPct val="114000"/>
              </a:lnSpc>
              <a:buFontTx/>
              <a:buAutoNum type="arabicPeriod"/>
            </a:pPr>
            <a:r>
              <a:rPr lang="en-US" sz="2000" dirty="0">
                <a:latin typeface="+mj-lt"/>
              </a:rPr>
              <a:t>Expectations</a:t>
            </a:r>
          </a:p>
          <a:p>
            <a:pPr marL="514350" indent="-514350">
              <a:lnSpc>
                <a:spcPct val="114000"/>
              </a:lnSpc>
              <a:buFontTx/>
              <a:buAutoNum type="arabicPeriod"/>
            </a:pPr>
            <a:r>
              <a:rPr lang="en-US" sz="2000" dirty="0">
                <a:latin typeface="+mj-lt"/>
              </a:rPr>
              <a:t>Key Challenges</a:t>
            </a:r>
          </a:p>
          <a:p>
            <a:pPr marL="514350" indent="-514350">
              <a:lnSpc>
                <a:spcPct val="114000"/>
              </a:lnSpc>
              <a:buAutoNum type="arabicPeriod"/>
            </a:pP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8001000" cy="144016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1. Role of Directorate of Development Partners Coordination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99492" y="1988840"/>
            <a:ext cx="8145016" cy="3312368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	To solicit Official Development Assistance (ODA) to ensure value-addition to development programs through the mobilization, coordination and management of  development support to augment local public resources.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9432" y="390417"/>
            <a:ext cx="8073008" cy="50405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2. Organogram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692696"/>
            <a:ext cx="8145016" cy="4248472"/>
          </a:xfrm>
        </p:spPr>
        <p:txBody>
          <a:bodyPr/>
          <a:lstStyle/>
          <a:p>
            <a:pPr lvl="1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/>
              <a:t>	</a:t>
            </a:r>
            <a:endParaRPr lang="en-US" sz="3200" b="1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989355" y="1029276"/>
            <a:ext cx="2919083" cy="82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+mj-lt"/>
            </a:endParaRPr>
          </a:p>
          <a:p>
            <a:pPr algn="ctr"/>
            <a:r>
              <a:rPr lang="en-US" sz="900" b="1" dirty="0">
                <a:latin typeface="+mj-lt"/>
              </a:rPr>
              <a:t>Directorate Development Partners Coordination</a:t>
            </a:r>
          </a:p>
          <a:p>
            <a:endParaRPr lang="en-US" sz="900" dirty="0">
              <a:latin typeface="+mj-lt"/>
            </a:endParaRPr>
          </a:p>
          <a:p>
            <a:r>
              <a:rPr lang="en-US" sz="900" b="1" dirty="0">
                <a:latin typeface="+mj-lt"/>
              </a:rPr>
              <a:t> </a:t>
            </a:r>
            <a:r>
              <a:rPr lang="en-US" sz="900" dirty="0">
                <a:latin typeface="+mj-lt"/>
              </a:rPr>
              <a:t>1 x G3 Deputy Chief: National Development Advice</a:t>
            </a:r>
          </a:p>
          <a:p>
            <a:endParaRPr lang="en-US" sz="900" dirty="0">
              <a:latin typeface="+mj-lt"/>
            </a:endParaRPr>
          </a:p>
          <a:p>
            <a:pPr algn="ctr"/>
            <a:r>
              <a:rPr lang="en-US" sz="900" dirty="0">
                <a:latin typeface="+mj-lt"/>
              </a:rPr>
              <a:t>1 x G9 Private Secretary</a:t>
            </a:r>
          </a:p>
          <a:p>
            <a:endParaRPr lang="en-US" sz="9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2413338"/>
            <a:ext cx="2424874" cy="741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b="1" dirty="0">
              <a:latin typeface="+mj-lt"/>
            </a:endParaRPr>
          </a:p>
          <a:p>
            <a:r>
              <a:rPr lang="en-US" sz="900" b="1" dirty="0">
                <a:latin typeface="+mj-lt"/>
              </a:rPr>
              <a:t>Division Bilateral </a:t>
            </a:r>
            <a:r>
              <a:rPr lang="en-US" sz="900" b="1" dirty="0" err="1">
                <a:latin typeface="+mj-lt"/>
              </a:rPr>
              <a:t>Programmes</a:t>
            </a:r>
            <a:endParaRPr lang="en-US" sz="900" b="1" dirty="0">
              <a:latin typeface="+mj-lt"/>
            </a:endParaRPr>
          </a:p>
          <a:p>
            <a:endParaRPr lang="en-US" sz="900" b="1" dirty="0">
              <a:latin typeface="+mj-lt"/>
            </a:endParaRPr>
          </a:p>
          <a:p>
            <a:r>
              <a:rPr lang="en-US" sz="900" dirty="0">
                <a:latin typeface="+mj-lt"/>
              </a:rPr>
              <a:t>1 x G5 Chief National Development Advisor</a:t>
            </a:r>
          </a:p>
          <a:p>
            <a:endParaRPr lang="en-US" sz="900" dirty="0">
              <a:latin typeface="+mj-lt"/>
            </a:endParaRPr>
          </a:p>
          <a:p>
            <a:r>
              <a:rPr lang="en-US" sz="900" dirty="0">
                <a:latin typeface="+mj-lt"/>
              </a:rPr>
              <a:t>6 x G6 National Development Advisor</a:t>
            </a:r>
          </a:p>
          <a:p>
            <a:endParaRPr lang="en-US" sz="9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94799" y="2413339"/>
            <a:ext cx="2448272" cy="799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b="1" dirty="0">
              <a:latin typeface="+mj-lt"/>
            </a:endParaRPr>
          </a:p>
          <a:p>
            <a:r>
              <a:rPr lang="en-US" sz="900" b="1" dirty="0">
                <a:latin typeface="+mj-lt"/>
              </a:rPr>
              <a:t>Division Multilateral </a:t>
            </a:r>
            <a:r>
              <a:rPr lang="en-US" sz="900" b="1" dirty="0" err="1">
                <a:latin typeface="+mj-lt"/>
              </a:rPr>
              <a:t>Programmes</a:t>
            </a:r>
            <a:endParaRPr lang="en-US" sz="900" b="1" dirty="0">
              <a:latin typeface="+mj-lt"/>
            </a:endParaRPr>
          </a:p>
          <a:p>
            <a:endParaRPr lang="en-US" sz="900" b="1" dirty="0">
              <a:latin typeface="+mj-lt"/>
            </a:endParaRPr>
          </a:p>
          <a:p>
            <a:r>
              <a:rPr lang="en-US" sz="900" dirty="0">
                <a:latin typeface="+mj-lt"/>
              </a:rPr>
              <a:t>1 x G4 Chief National Development Advisor</a:t>
            </a:r>
          </a:p>
          <a:p>
            <a:endParaRPr lang="en-US" sz="900" dirty="0">
              <a:latin typeface="+mj-lt"/>
            </a:endParaRPr>
          </a:p>
          <a:p>
            <a:r>
              <a:rPr lang="en-US" sz="900" dirty="0">
                <a:latin typeface="+mj-lt"/>
              </a:rPr>
              <a:t>5 x G6 National Development Advisor</a:t>
            </a:r>
          </a:p>
          <a:p>
            <a:endParaRPr lang="en-US" sz="9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448897" y="1766223"/>
            <a:ext cx="0" cy="179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07704" y="1945391"/>
            <a:ext cx="4411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14" name="Straight Connector 12313"/>
          <p:cNvCxnSpPr>
            <a:endCxn id="8" idx="0"/>
          </p:cNvCxnSpPr>
          <p:nvPr/>
        </p:nvCxnSpPr>
        <p:spPr>
          <a:xfrm>
            <a:off x="6318935" y="2243688"/>
            <a:ext cx="0" cy="169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16" name="Straight Connector 12315"/>
          <p:cNvCxnSpPr/>
          <p:nvPr/>
        </p:nvCxnSpPr>
        <p:spPr>
          <a:xfrm>
            <a:off x="3067710" y="2471071"/>
            <a:ext cx="0" cy="453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21" name="Straight Connector 12320"/>
          <p:cNvCxnSpPr/>
          <p:nvPr/>
        </p:nvCxnSpPr>
        <p:spPr>
          <a:xfrm>
            <a:off x="6318935" y="1945391"/>
            <a:ext cx="0" cy="29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25" name="Straight Connector 12324"/>
          <p:cNvCxnSpPr/>
          <p:nvPr/>
        </p:nvCxnSpPr>
        <p:spPr>
          <a:xfrm>
            <a:off x="1907704" y="1932140"/>
            <a:ext cx="0" cy="481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79612" y="342900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To mobilize, coordinate and manage development cooperation with development partners;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This is a support function that will contribute towards achieving the overarching goals of NDPs.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665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3124" y="548680"/>
            <a:ext cx="8001000" cy="836712"/>
          </a:xfrm>
        </p:spPr>
        <p:txBody>
          <a:bodyPr>
            <a:noAutofit/>
          </a:bodyPr>
          <a:lstStyle/>
          <a:p>
            <a:pPr algn="ctr"/>
            <a:br>
              <a:rPr lang="en-US" sz="3000" b="1" dirty="0">
                <a:solidFill>
                  <a:schemeClr val="accent1"/>
                </a:solidFill>
              </a:rPr>
            </a:br>
            <a:r>
              <a:rPr lang="en-US" sz="3000" b="1" dirty="0">
                <a:solidFill>
                  <a:schemeClr val="accent1"/>
                </a:solidFill>
              </a:rPr>
              <a:t>3. Development Partners Coordination (DPC): </a:t>
            </a:r>
            <a:br>
              <a:rPr lang="en-US" sz="3000" b="1" dirty="0">
                <a:solidFill>
                  <a:schemeClr val="accent1"/>
                </a:solidFill>
              </a:rPr>
            </a:br>
            <a:r>
              <a:rPr lang="en-US" sz="3000" b="1" dirty="0">
                <a:solidFill>
                  <a:schemeClr val="accent1"/>
                </a:solidFill>
              </a:rPr>
              <a:t>Functions and Roles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385392"/>
            <a:ext cx="7817757" cy="3195736"/>
          </a:xfrm>
        </p:spPr>
        <p:txBody>
          <a:bodyPr>
            <a:normAutofit lnSpcReduction="10000"/>
          </a:bodyPr>
          <a:lstStyle/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dirty="0">
              <a:latin typeface="+mj-lt"/>
            </a:endParaRP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dirty="0">
              <a:latin typeface="+mj-lt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 The Directorate is responsible for the mobilization, coordination and management of  development support with view to complementing domestic public resources. </a:t>
            </a:r>
          </a:p>
          <a:p>
            <a:pPr marL="201168" lvl="1" indent="0">
              <a:lnSpc>
                <a:spcPct val="90000"/>
              </a:lnSpc>
              <a:buNone/>
            </a:pPr>
            <a:endParaRPr lang="en-US" dirty="0">
              <a:latin typeface="+mj-lt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 UN Development Coordination - UNPAF 2019-2023 (economic progression, social transformation, environmental sustainability and good governance)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dirty="0">
              <a:latin typeface="+mj-lt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 EU development coordination - EDF11 (education and skills, agriculture, civil society  and capacity development).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Development Partners Coordination (DPC): Functions and Roles continued…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424" y="1916832"/>
            <a:ext cx="7543801" cy="4023360"/>
          </a:xfrm>
        </p:spPr>
        <p:txBody>
          <a:bodyPr numCol="2">
            <a:normAutofit/>
          </a:bodyPr>
          <a:lstStyle/>
          <a:p>
            <a:pPr marL="449263" lvl="1" indent="0">
              <a:lnSpc>
                <a:spcPct val="90000"/>
              </a:lnSpc>
              <a:buNone/>
            </a:pPr>
            <a:r>
              <a:rPr lang="en-US" sz="1800" u="sng" dirty="0">
                <a:latin typeface="+mj-lt"/>
              </a:rPr>
              <a:t>Bilateral DPs</a:t>
            </a:r>
          </a:p>
          <a:p>
            <a:pPr marL="449263" lvl="1" indent="0">
              <a:lnSpc>
                <a:spcPct val="90000"/>
              </a:lnSpc>
              <a:buNone/>
            </a:pPr>
            <a:endParaRPr lang="en-US" sz="1800" u="sng" dirty="0">
              <a:latin typeface="+mj-lt"/>
            </a:endParaRP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Germany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Sweden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USA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Spain	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China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South Korea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Japan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India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Finland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Turkey</a:t>
            </a:r>
          </a:p>
          <a:p>
            <a:pPr marL="201168" lvl="1" indent="0" algn="just">
              <a:lnSpc>
                <a:spcPct val="90000"/>
              </a:lnSpc>
              <a:buNone/>
            </a:pPr>
            <a:endParaRPr lang="en-US" dirty="0">
              <a:latin typeface="+mj-lt"/>
            </a:endParaRPr>
          </a:p>
          <a:p>
            <a:pPr marL="201168" lvl="1" indent="0" algn="just">
              <a:lnSpc>
                <a:spcPct val="90000"/>
              </a:lnSpc>
              <a:buNone/>
            </a:pPr>
            <a:endParaRPr lang="en-US" sz="1800" dirty="0">
              <a:latin typeface="+mj-lt"/>
            </a:endParaRP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France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Russia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UK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Malaysia</a:t>
            </a:r>
          </a:p>
        </p:txBody>
      </p:sp>
    </p:spTree>
    <p:extLst>
      <p:ext uri="{BB962C8B-B14F-4D97-AF65-F5344CB8AC3E}">
        <p14:creationId xmlns:p14="http://schemas.microsoft.com/office/powerpoint/2010/main" val="59395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Development Partners Coordination (DPC): Functions and Roles continued…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745" y="1721221"/>
            <a:ext cx="7543801" cy="4392488"/>
          </a:xfrm>
        </p:spPr>
        <p:txBody>
          <a:bodyPr numCol="1">
            <a:normAutofit/>
          </a:bodyPr>
          <a:lstStyle/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Our cooperation with most African States is through Joint Commissions.</a:t>
            </a:r>
          </a:p>
          <a:p>
            <a:pPr lvl="1">
              <a:lnSpc>
                <a:spcPct val="90000"/>
              </a:lnSpc>
              <a:buNone/>
            </a:pPr>
            <a:endParaRPr lang="en-US" sz="1800" u="sng" dirty="0">
              <a:latin typeface="+mj-lt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u="sng" dirty="0">
                <a:latin typeface="+mj-lt"/>
              </a:rPr>
              <a:t>Multilateral DPs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 United Nations	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 European Union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 World Bank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 ADB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 AU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 France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 Russia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 UK		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 Malaysia</a:t>
            </a:r>
          </a:p>
        </p:txBody>
      </p:sp>
    </p:spTree>
    <p:extLst>
      <p:ext uri="{BB962C8B-B14F-4D97-AF65-F5344CB8AC3E}">
        <p14:creationId xmlns:p14="http://schemas.microsoft.com/office/powerpoint/2010/main" val="4051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9492" y="692696"/>
            <a:ext cx="8001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4. DPC: </a:t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Current Key Activities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8208912" cy="4032448"/>
          </a:xfrm>
        </p:spPr>
        <p:txBody>
          <a:bodyPr/>
          <a:lstStyle/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Implementation of EDF 11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Sustainable Development Goals (SGDs)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African Agenda 2063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United Nations Partnership Framework (UNPAF) 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 </a:t>
            </a:r>
            <a:r>
              <a:rPr lang="en-US" sz="1800" dirty="0">
                <a:latin typeface="+mj-lt"/>
              </a:rPr>
              <a:t>Development of the Logistics hub;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Namibia German Special Initiative Program</a:t>
            </a:r>
          </a:p>
          <a:p>
            <a:pPr marL="449263" lvl="1" indent="0" algn="just">
              <a:lnSpc>
                <a:spcPct val="90000"/>
              </a:lnSpc>
              <a:buNone/>
            </a:pPr>
            <a:endParaRPr lang="en-US" sz="1800" dirty="0">
              <a:latin typeface="+mj-lt"/>
            </a:endParaRPr>
          </a:p>
          <a:p>
            <a:pPr marL="449263" lvl="1" indent="0" algn="just">
              <a:lnSpc>
                <a:spcPct val="90000"/>
              </a:lnSpc>
              <a:buNone/>
            </a:pPr>
            <a:endParaRPr lang="en-US" sz="1800" b="1" dirty="0">
              <a:latin typeface="+mj-lt"/>
            </a:endParaRPr>
          </a:p>
          <a:p>
            <a:pPr marL="449263" lvl="1" indent="0" algn="just">
              <a:lnSpc>
                <a:spcPct val="90000"/>
              </a:lnSpc>
              <a:buNone/>
            </a:pPr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913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64704"/>
            <a:ext cx="8001000" cy="836712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5. CSO’s Help Desk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4942" y="1880828"/>
            <a:ext cx="7920880" cy="3096344"/>
          </a:xfrm>
        </p:spPr>
        <p:txBody>
          <a:bodyPr/>
          <a:lstStyle/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To strengthen the activities of CSO’s as per our structure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Sustainable Development Goals (SGDs)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African Agenda 2063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+mj-lt"/>
              </a:rPr>
              <a:t> United Nations Partnership Framework (UNPAF)</a:t>
            </a:r>
          </a:p>
        </p:txBody>
      </p:sp>
    </p:spTree>
    <p:extLst>
      <p:ext uri="{BB962C8B-B14F-4D97-AF65-F5344CB8AC3E}">
        <p14:creationId xmlns:p14="http://schemas.microsoft.com/office/powerpoint/2010/main" val="22865328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14125</TotalTime>
  <Words>556</Words>
  <Application>Microsoft Office PowerPoint</Application>
  <PresentationFormat>On-screen Show (4:3)</PresentationFormat>
  <Paragraphs>115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Times New Roman (Headings)</vt:lpstr>
      <vt:lpstr>Wingdings</vt:lpstr>
      <vt:lpstr>Wingdings 2</vt:lpstr>
      <vt:lpstr>Retrospect</vt:lpstr>
      <vt:lpstr>DIRECTORATE OF DEVELOPMENT PARTNERS COORDINATION</vt:lpstr>
      <vt:lpstr>Presentation Layout</vt:lpstr>
      <vt:lpstr>1. Role of Directorate of Development Partners Coordination</vt:lpstr>
      <vt:lpstr>2. Organogram </vt:lpstr>
      <vt:lpstr> 3. Development Partners Coordination (DPC):  Functions and Roles</vt:lpstr>
      <vt:lpstr>Development Partners Coordination (DPC): Functions and Roles continued…</vt:lpstr>
      <vt:lpstr>Development Partners Coordination (DPC): Functions and Roles continued…</vt:lpstr>
      <vt:lpstr>4. DPC:  Current Key Activities</vt:lpstr>
      <vt:lpstr>5. CSO’s Help Desk</vt:lpstr>
      <vt:lpstr>6. Expectations</vt:lpstr>
      <vt:lpstr>7. Key Challenges</vt:lpstr>
      <vt:lpstr>PowerPoint Presentation</vt:lpstr>
    </vt:vector>
  </TitlesOfParts>
  <Company>Consultant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Enert Chindebvu</dc:creator>
  <cp:lastModifiedBy>Ester /Nanus</cp:lastModifiedBy>
  <cp:revision>327</cp:revision>
  <cp:lastPrinted>2022-08-19T09:58:41Z</cp:lastPrinted>
  <dcterms:created xsi:type="dcterms:W3CDTF">2006-10-05T19:27:47Z</dcterms:created>
  <dcterms:modified xsi:type="dcterms:W3CDTF">2022-08-25T08:47:03Z</dcterms:modified>
</cp:coreProperties>
</file>