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63" r:id="rId4"/>
    <p:sldId id="257" r:id="rId5"/>
    <p:sldId id="258" r:id="rId6"/>
    <p:sldId id="264" r:id="rId7"/>
    <p:sldId id="265" r:id="rId8"/>
    <p:sldId id="266" r:id="rId9"/>
    <p:sldId id="268" r:id="rId10"/>
    <p:sldId id="267" r:id="rId11"/>
    <p:sldId id="269" r:id="rId12"/>
    <p:sldId id="270" r:id="rId13"/>
    <p:sldId id="260" r:id="rId14"/>
    <p:sldId id="261"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724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0B5"/>
    <a:srgbClr val="FFC78F"/>
    <a:srgbClr val="FF9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guide pos="438"/>
        <p:guide pos="7242"/>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F2A17FAD-CF31-4082-A238-3F613C69A79E}" type="slidenum">
              <a:rPr lang="en-US" altLang="en-US" smtClean="0"/>
              <a:pPr>
                <a:defRPr/>
              </a:pPr>
              <a:t>‹#›</a:t>
            </a:fld>
            <a:endParaRPr lang="en-US" altLang="en-US" dirty="0"/>
          </a:p>
        </p:txBody>
      </p:sp>
    </p:spTree>
    <p:extLst>
      <p:ext uri="{BB962C8B-B14F-4D97-AF65-F5344CB8AC3E}">
        <p14:creationId xmlns:p14="http://schemas.microsoft.com/office/powerpoint/2010/main" val="742432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17C4D037-3892-479B-B1AF-61F80EDA1412}" type="slidenum">
              <a:rPr lang="en-US" altLang="en-US" smtClean="0"/>
              <a:pPr>
                <a:defRPr/>
              </a:pPr>
              <a:t>‹#›</a:t>
            </a:fld>
            <a:endParaRPr lang="en-US" altLang="en-US" dirty="0"/>
          </a:p>
        </p:txBody>
      </p:sp>
    </p:spTree>
    <p:extLst>
      <p:ext uri="{BB962C8B-B14F-4D97-AF65-F5344CB8AC3E}">
        <p14:creationId xmlns:p14="http://schemas.microsoft.com/office/powerpoint/2010/main" val="284200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C78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DE45D9C4-6FA3-49FF-AB8A-A445F0E9651B}" type="slidenum">
              <a:rPr lang="en-US" altLang="en-US" smtClean="0"/>
              <a:pPr>
                <a:defRPr/>
              </a:pPr>
              <a:t>‹#›</a:t>
            </a:fld>
            <a:endParaRPr lang="en-US" altLang="en-US" dirty="0"/>
          </a:p>
        </p:txBody>
      </p:sp>
    </p:spTree>
    <p:extLst>
      <p:ext uri="{BB962C8B-B14F-4D97-AF65-F5344CB8AC3E}">
        <p14:creationId xmlns:p14="http://schemas.microsoft.com/office/powerpoint/2010/main" val="184842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261140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C7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22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310026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4214879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1775070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4058050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C78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131272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atin typeface="Open Sans" panose="020B0606030504020204" pitchFamily="34" charset="0"/>
              </a:defRPr>
            </a:lvl4pPr>
            <a:lvl5pPr>
              <a:defRPr sz="2000">
                <a:latin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337573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68AFF504-85B3-40ED-9B24-79ADD3B540D1}" type="slidenum">
              <a:rPr lang="en-US" altLang="en-US" smtClean="0"/>
              <a:pPr>
                <a:defRPr/>
              </a:pPr>
              <a:t>‹#›</a:t>
            </a:fld>
            <a:endParaRPr lang="en-US" altLang="en-US" dirty="0"/>
          </a:p>
        </p:txBody>
      </p:sp>
    </p:spTree>
    <p:extLst>
      <p:ext uri="{BB962C8B-B14F-4D97-AF65-F5344CB8AC3E}">
        <p14:creationId xmlns:p14="http://schemas.microsoft.com/office/powerpoint/2010/main" val="1485986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3313942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30066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C78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4pPr>
              <a:defRPr>
                <a:latin typeface="Open Sans" panose="020B0606030504020204" pitchFamily="34" charset="0"/>
              </a:defRPr>
            </a:lvl4pPr>
            <a:lvl5pPr>
              <a:defRPr>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AE87CC26-B7FA-402D-A011-9C80AA8F2926}" type="datetimeFigureOut">
              <a:rPr lang="en-ZA" smtClean="0"/>
              <a:t>2022/02/24</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EEB7A606-91D0-444A-A77D-B452D9138B43}" type="slidenum">
              <a:rPr lang="en-ZA" smtClean="0"/>
              <a:t>‹#›</a:t>
            </a:fld>
            <a:endParaRPr lang="en-ZA" dirty="0"/>
          </a:p>
        </p:txBody>
      </p:sp>
    </p:spTree>
    <p:extLst>
      <p:ext uri="{BB962C8B-B14F-4D97-AF65-F5344CB8AC3E}">
        <p14:creationId xmlns:p14="http://schemas.microsoft.com/office/powerpoint/2010/main" val="169936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96864C6-72CA-47F6-8B1B-2402499180DB}" type="datetimeFigureOut">
              <a:rPr lang="en-GB"/>
              <a:pPr>
                <a:defRPr/>
              </a:pPr>
              <a:t>24/02/2022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40B7735-7D0F-4644-8FE7-45F63900229D}" type="slidenum">
              <a:rPr lang="en-GB" altLang="en-US"/>
              <a:pPr>
                <a:defRPr/>
              </a:pPr>
              <a:t>‹#›</a:t>
            </a:fld>
            <a:endParaRPr lang="en-GB" altLang="en-US" dirty="0"/>
          </a:p>
        </p:txBody>
      </p:sp>
    </p:spTree>
    <p:extLst>
      <p:ext uri="{BB962C8B-B14F-4D97-AF65-F5344CB8AC3E}">
        <p14:creationId xmlns:p14="http://schemas.microsoft.com/office/powerpoint/2010/main" val="2837905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25BC7FA-DE62-4512-A841-AFDD71D1AC1B}" type="datetimeFigureOut">
              <a:rPr lang="en-GB"/>
              <a:pPr>
                <a:defRPr/>
              </a:pPr>
              <a:t>24/02/2022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19E3918-C4EE-4DB3-8C68-7B9D035F1523}" type="slidenum">
              <a:rPr lang="en-GB" altLang="en-US"/>
              <a:pPr>
                <a:defRPr/>
              </a:pPr>
              <a:t>‹#›</a:t>
            </a:fld>
            <a:endParaRPr lang="en-GB" altLang="en-US" dirty="0"/>
          </a:p>
        </p:txBody>
      </p:sp>
    </p:spTree>
    <p:extLst>
      <p:ext uri="{BB962C8B-B14F-4D97-AF65-F5344CB8AC3E}">
        <p14:creationId xmlns:p14="http://schemas.microsoft.com/office/powerpoint/2010/main" val="3723142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4014216-278D-4E46-9B78-2B98772C7E4E}" type="datetimeFigureOut">
              <a:rPr lang="en-GB"/>
              <a:pPr>
                <a:defRPr/>
              </a:pPr>
              <a:t>24/02/2022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A4156FD-9310-4964-819C-7D64A18273B9}" type="slidenum">
              <a:rPr lang="en-GB" altLang="en-US"/>
              <a:pPr>
                <a:defRPr/>
              </a:pPr>
              <a:t>‹#›</a:t>
            </a:fld>
            <a:endParaRPr lang="en-GB" altLang="en-US" dirty="0"/>
          </a:p>
        </p:txBody>
      </p:sp>
    </p:spTree>
    <p:extLst>
      <p:ext uri="{BB962C8B-B14F-4D97-AF65-F5344CB8AC3E}">
        <p14:creationId xmlns:p14="http://schemas.microsoft.com/office/powerpoint/2010/main" val="507465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2A47C29-B9CB-4451-AF39-9065FD082324}" type="datetimeFigureOut">
              <a:rPr lang="en-GB"/>
              <a:pPr>
                <a:defRPr/>
              </a:pPr>
              <a:t>24/02/2022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0F65C27-4191-4939-9F64-2A5CAE938337}" type="slidenum">
              <a:rPr lang="en-GB" altLang="en-US"/>
              <a:pPr>
                <a:defRPr/>
              </a:pPr>
              <a:t>‹#›</a:t>
            </a:fld>
            <a:endParaRPr lang="en-GB" altLang="en-US" dirty="0"/>
          </a:p>
        </p:txBody>
      </p:sp>
    </p:spTree>
    <p:extLst>
      <p:ext uri="{BB962C8B-B14F-4D97-AF65-F5344CB8AC3E}">
        <p14:creationId xmlns:p14="http://schemas.microsoft.com/office/powerpoint/2010/main" val="2151557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24E1821-4AB0-461E-8816-2B0155A36E03}" type="datetimeFigureOut">
              <a:rPr lang="en-GB"/>
              <a:pPr>
                <a:defRPr/>
              </a:pPr>
              <a:t>24/02/2022</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F814E41B-65EC-4CEC-813E-40A046CFE2A3}" type="slidenum">
              <a:rPr lang="en-GB" altLang="en-US"/>
              <a:pPr>
                <a:defRPr/>
              </a:pPr>
              <a:t>‹#›</a:t>
            </a:fld>
            <a:endParaRPr lang="en-GB" altLang="en-US" dirty="0"/>
          </a:p>
        </p:txBody>
      </p:sp>
    </p:spTree>
    <p:extLst>
      <p:ext uri="{BB962C8B-B14F-4D97-AF65-F5344CB8AC3E}">
        <p14:creationId xmlns:p14="http://schemas.microsoft.com/office/powerpoint/2010/main" val="219578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BB908EF-7012-4070-9182-C4E2552A9D39}" type="datetimeFigureOut">
              <a:rPr lang="en-GB"/>
              <a:pPr>
                <a:defRPr/>
              </a:pPr>
              <a:t>24/02/2022</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3D546467-4124-489B-A01E-5C00B944A10B}" type="slidenum">
              <a:rPr lang="en-GB" altLang="en-US"/>
              <a:pPr>
                <a:defRPr/>
              </a:pPr>
              <a:t>‹#›</a:t>
            </a:fld>
            <a:endParaRPr lang="en-GB" altLang="en-US" dirty="0"/>
          </a:p>
        </p:txBody>
      </p:sp>
    </p:spTree>
    <p:extLst>
      <p:ext uri="{BB962C8B-B14F-4D97-AF65-F5344CB8AC3E}">
        <p14:creationId xmlns:p14="http://schemas.microsoft.com/office/powerpoint/2010/main" val="178021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C78F"/>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FAA348-899F-4D1E-A6C3-49690E8AE45D}" type="datetimeFigureOut">
              <a:rPr lang="en-GB"/>
              <a:pPr>
                <a:defRPr/>
              </a:pPr>
              <a:t>24/02/2022</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444D0E73-68A1-4F69-A624-D4B7AC89D88B}" type="slidenum">
              <a:rPr lang="en-GB" altLang="en-US"/>
              <a:pPr>
                <a:defRPr/>
              </a:pPr>
              <a:t>‹#›</a:t>
            </a:fld>
            <a:endParaRPr lang="en-GB" altLang="en-US" dirty="0"/>
          </a:p>
        </p:txBody>
      </p:sp>
    </p:spTree>
    <p:extLst>
      <p:ext uri="{BB962C8B-B14F-4D97-AF65-F5344CB8AC3E}">
        <p14:creationId xmlns:p14="http://schemas.microsoft.com/office/powerpoint/2010/main" val="138370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181C0888-18CC-4C3A-9620-7BE12877E430}" type="slidenum">
              <a:rPr lang="en-US" altLang="en-US" smtClean="0"/>
              <a:pPr>
                <a:defRPr/>
              </a:pPr>
              <a:t>‹#›</a:t>
            </a:fld>
            <a:endParaRPr lang="en-US" altLang="en-US" dirty="0"/>
          </a:p>
        </p:txBody>
      </p:sp>
    </p:spTree>
    <p:extLst>
      <p:ext uri="{BB962C8B-B14F-4D97-AF65-F5344CB8AC3E}">
        <p14:creationId xmlns:p14="http://schemas.microsoft.com/office/powerpoint/2010/main" val="1299022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C2718D-4C59-4A73-9251-D86E747FAF05}" type="datetimeFigureOut">
              <a:rPr lang="en-GB"/>
              <a:pPr>
                <a:defRPr/>
              </a:pPr>
              <a:t>24/02/2022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5BC42CE-C9C8-4052-9C54-D5603B25B24F}" type="slidenum">
              <a:rPr lang="en-GB" altLang="en-US"/>
              <a:pPr>
                <a:defRPr/>
              </a:pPr>
              <a:t>‹#›</a:t>
            </a:fld>
            <a:endParaRPr lang="en-GB" altLang="en-US" dirty="0"/>
          </a:p>
        </p:txBody>
      </p:sp>
    </p:spTree>
    <p:extLst>
      <p:ext uri="{BB962C8B-B14F-4D97-AF65-F5344CB8AC3E}">
        <p14:creationId xmlns:p14="http://schemas.microsoft.com/office/powerpoint/2010/main" val="1824773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40EEA7-AA27-4432-A2B8-018DC28412CE}" type="datetimeFigureOut">
              <a:rPr lang="en-GB"/>
              <a:pPr>
                <a:defRPr/>
              </a:pPr>
              <a:t>24/02/2022</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DB9F033-8A66-458E-A853-4768107F3FCD}" type="slidenum">
              <a:rPr lang="en-GB" altLang="en-US"/>
              <a:pPr>
                <a:defRPr/>
              </a:pPr>
              <a:t>‹#›</a:t>
            </a:fld>
            <a:endParaRPr lang="en-GB" altLang="en-US" dirty="0"/>
          </a:p>
        </p:txBody>
      </p:sp>
    </p:spTree>
    <p:extLst>
      <p:ext uri="{BB962C8B-B14F-4D97-AF65-F5344CB8AC3E}">
        <p14:creationId xmlns:p14="http://schemas.microsoft.com/office/powerpoint/2010/main" val="263738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FD6FEDE-DC65-4E1B-A2C0-E33D81811035}" type="datetimeFigureOut">
              <a:rPr lang="en-GB"/>
              <a:pPr>
                <a:defRPr/>
              </a:pPr>
              <a:t>24/02/2022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FD73FC0-BF96-469D-AC53-9A3134DCFC63}" type="slidenum">
              <a:rPr lang="en-GB" altLang="en-US"/>
              <a:pPr>
                <a:defRPr/>
              </a:pPr>
              <a:t>‹#›</a:t>
            </a:fld>
            <a:endParaRPr lang="en-GB" altLang="en-US" dirty="0"/>
          </a:p>
        </p:txBody>
      </p:sp>
    </p:spTree>
    <p:extLst>
      <p:ext uri="{BB962C8B-B14F-4D97-AF65-F5344CB8AC3E}">
        <p14:creationId xmlns:p14="http://schemas.microsoft.com/office/powerpoint/2010/main" val="3542167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C78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0A226E3-6874-40F6-B3BE-003BB9F378A1}" type="datetimeFigureOut">
              <a:rPr lang="en-GB"/>
              <a:pPr>
                <a:defRPr/>
              </a:pPr>
              <a:t>24/02/2022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853574C-3973-4CF8-917B-E6982C802C97}" type="slidenum">
              <a:rPr lang="en-GB" altLang="en-US"/>
              <a:pPr>
                <a:defRPr/>
              </a:pPr>
              <a:t>‹#›</a:t>
            </a:fld>
            <a:endParaRPr lang="en-GB" altLang="en-US" dirty="0"/>
          </a:p>
        </p:txBody>
      </p:sp>
    </p:spTree>
    <p:extLst>
      <p:ext uri="{BB962C8B-B14F-4D97-AF65-F5344CB8AC3E}">
        <p14:creationId xmlns:p14="http://schemas.microsoft.com/office/powerpoint/2010/main" val="86056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9973FF27-84D6-4A09-B04A-517C322477F5}" type="slidenum">
              <a:rPr lang="en-US" altLang="en-US" smtClean="0"/>
              <a:pPr>
                <a:defRPr/>
              </a:pPr>
              <a:t>‹#›</a:t>
            </a:fld>
            <a:endParaRPr lang="en-US" altLang="en-US" dirty="0"/>
          </a:p>
        </p:txBody>
      </p:sp>
    </p:spTree>
    <p:extLst>
      <p:ext uri="{BB962C8B-B14F-4D97-AF65-F5344CB8AC3E}">
        <p14:creationId xmlns:p14="http://schemas.microsoft.com/office/powerpoint/2010/main" val="184970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9"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451E862E-D02E-4285-8608-60EF80F3F06C}" type="slidenum">
              <a:rPr lang="en-US" altLang="en-US" smtClean="0"/>
              <a:pPr>
                <a:defRPr/>
              </a:pPr>
              <a:t>‹#›</a:t>
            </a:fld>
            <a:endParaRPr lang="en-US" altLang="en-US" dirty="0"/>
          </a:p>
        </p:txBody>
      </p:sp>
    </p:spTree>
    <p:extLst>
      <p:ext uri="{BB962C8B-B14F-4D97-AF65-F5344CB8AC3E}">
        <p14:creationId xmlns:p14="http://schemas.microsoft.com/office/powerpoint/2010/main" val="254779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5407EACE-2428-4595-80B6-DED88D13B3C3}" type="slidenum">
              <a:rPr lang="en-US" altLang="en-US" smtClean="0"/>
              <a:pPr>
                <a:defRPr/>
              </a:pPr>
              <a:t>‹#›</a:t>
            </a:fld>
            <a:endParaRPr lang="en-US" altLang="en-US" dirty="0"/>
          </a:p>
        </p:txBody>
      </p:sp>
    </p:spTree>
    <p:extLst>
      <p:ext uri="{BB962C8B-B14F-4D97-AF65-F5344CB8AC3E}">
        <p14:creationId xmlns:p14="http://schemas.microsoft.com/office/powerpoint/2010/main" val="100163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C78F"/>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536D259E-E837-48AD-B5E0-973A39CF62B9}" type="slidenum">
              <a:rPr lang="en-US" altLang="en-US" smtClean="0"/>
              <a:pPr>
                <a:defRPr/>
              </a:pPr>
              <a:t>‹#›</a:t>
            </a:fld>
            <a:endParaRPr lang="en-US" altLang="en-US" dirty="0"/>
          </a:p>
        </p:txBody>
      </p:sp>
    </p:spTree>
    <p:extLst>
      <p:ext uri="{BB962C8B-B14F-4D97-AF65-F5344CB8AC3E}">
        <p14:creationId xmlns:p14="http://schemas.microsoft.com/office/powerpoint/2010/main" val="115835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D69C4197-0C86-4E87-8D30-4B4E62B45F7A}" type="slidenum">
              <a:rPr lang="en-US" altLang="en-US" smtClean="0"/>
              <a:pPr>
                <a:defRPr/>
              </a:pPr>
              <a:t>‹#›</a:t>
            </a:fld>
            <a:endParaRPr lang="en-US" altLang="en-US" dirty="0"/>
          </a:p>
        </p:txBody>
      </p:sp>
    </p:spTree>
    <p:extLst>
      <p:ext uri="{BB962C8B-B14F-4D97-AF65-F5344CB8AC3E}">
        <p14:creationId xmlns:p14="http://schemas.microsoft.com/office/powerpoint/2010/main" val="338306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C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atin typeface="Open Sans" panose="020B0606030504020204" pitchFamily="34" charset="0"/>
                <a:cs typeface="Open Sans" panose="020B0606030504020204" pitchFamily="34" charset="0"/>
              </a:defRPr>
            </a:lvl1pPr>
          </a:lstStyle>
          <a:p>
            <a:pPr>
              <a:defRPr/>
            </a:pPr>
            <a:fld id="{97B5BEF4-9432-4B50-85A9-4EC915747132}" type="slidenum">
              <a:rPr lang="en-US" altLang="en-US" smtClean="0"/>
              <a:pPr>
                <a:defRPr/>
              </a:pPr>
              <a:t>‹#›</a:t>
            </a:fld>
            <a:endParaRPr lang="en-US" altLang="en-US" dirty="0"/>
          </a:p>
        </p:txBody>
      </p:sp>
    </p:spTree>
    <p:extLst>
      <p:ext uri="{BB962C8B-B14F-4D97-AF65-F5344CB8AC3E}">
        <p14:creationId xmlns:p14="http://schemas.microsoft.com/office/powerpoint/2010/main" val="385916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6B301F2-B698-4A7E-B329-5D913A5617D4}"/>
              </a:ext>
            </a:extLst>
          </p:cNvPr>
          <p:cNvSpPr>
            <a:spLocks noGrp="1"/>
          </p:cNvSpPr>
          <p:nvPr>
            <p:ph type="title"/>
          </p:nvPr>
        </p:nvSpPr>
        <p:spPr>
          <a:xfrm>
            <a:off x="0" y="689353"/>
            <a:ext cx="12192000" cy="677108"/>
          </a:xfrm>
          <a:prstGeom prst="rect">
            <a:avLst/>
          </a:prstGeom>
        </p:spPr>
        <p:txBody>
          <a:bodyPr vert="horz" wrap="square" lIns="0" tIns="0" rIns="0" bIns="0" rtlCol="0" anchor="ctr">
            <a:spAutoFit/>
          </a:bodyPr>
          <a:lstStyle/>
          <a:p>
            <a:r>
              <a:rPr lang="en-US" dirty="0"/>
              <a:t>Heading 1: Open Sans Extrabold 44pt</a:t>
            </a:r>
            <a:endParaRPr lang="en-ZA" dirty="0"/>
          </a:p>
        </p:txBody>
      </p:sp>
      <p:sp>
        <p:nvSpPr>
          <p:cNvPr id="8" name="Text Placeholder 2">
            <a:extLst>
              <a:ext uri="{FF2B5EF4-FFF2-40B4-BE49-F238E27FC236}">
                <a16:creationId xmlns:a16="http://schemas.microsoft.com/office/drawing/2014/main" id="{66E86D89-B8F4-43E6-98AD-8FA009B77A2B}"/>
              </a:ext>
            </a:extLst>
          </p:cNvPr>
          <p:cNvSpPr>
            <a:spLocks noGrp="1"/>
          </p:cNvSpPr>
          <p:nvPr>
            <p:ph type="body" idx="1"/>
          </p:nvPr>
        </p:nvSpPr>
        <p:spPr>
          <a:xfrm>
            <a:off x="683568" y="1825625"/>
            <a:ext cx="7776220" cy="2254463"/>
          </a:xfrm>
          <a:prstGeom prst="rect">
            <a:avLst/>
          </a:prstGeom>
        </p:spPr>
        <p:txBody>
          <a:bodyPr vert="horz" wrap="square" lIns="0" tIns="0" rIns="0" bIns="0" rtlCol="0">
            <a:spAutoFit/>
          </a:bodyPr>
          <a:lstStyle/>
          <a:p>
            <a:pPr marL="540000" lvl="0" indent="-540000" algn="l" defTabSz="914400" rtl="0" eaLnBrk="1" latinLnBrk="0" hangingPunct="1">
              <a:lnSpc>
                <a:spcPct val="100000"/>
              </a:lnSpc>
              <a:spcBef>
                <a:spcPts val="0"/>
              </a:spcBef>
              <a:spcAft>
                <a:spcPts val="1000"/>
              </a:spcAft>
              <a:buClr>
                <a:schemeClr val="bg1"/>
              </a:buClr>
              <a:buSzPct val="90000"/>
              <a:buFont typeface="Wingdings" panose="05000000000000000000" pitchFamily="2" charset="2"/>
              <a:buChar char="l"/>
            </a:pPr>
            <a:r>
              <a:rPr lang="en-US" dirty="0"/>
              <a:t>Edit Master text styles</a:t>
            </a:r>
          </a:p>
          <a:p>
            <a:pPr marL="1000125" lvl="1" indent="-457200" algn="l" defTabSz="914400" rtl="0" eaLnBrk="1" latinLnBrk="0" hangingPunct="1">
              <a:lnSpc>
                <a:spcPct val="90000"/>
              </a:lnSpc>
              <a:spcBef>
                <a:spcPts val="500"/>
              </a:spcBef>
              <a:buClr>
                <a:schemeClr val="bg1"/>
              </a:buClr>
              <a:buSzPct val="75000"/>
              <a:buFont typeface="Wingdings" panose="05000000000000000000" pitchFamily="2" charset="2"/>
              <a:buChar char="l"/>
            </a:pPr>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599232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Open Sans" panose="020B0606030504020204" pitchFamily="34" charset="0"/>
          <a:ea typeface="+mj-ea"/>
          <a:cs typeface="Open Sans" panose="020B060603050402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Open Sans" panose="020B0606030504020204" pitchFamily="34" charset="0"/>
          <a:ea typeface="+mn-ea"/>
          <a:cs typeface="Open Sans" panose="020B0606030504020204" pitchFamily="34" charset="0"/>
        </a:defRPr>
      </a:lvl1pPr>
      <a:lvl2pPr marL="742950" indent="-285750" algn="l" rtl="0" eaLnBrk="0" fontAlgn="base" hangingPunct="0">
        <a:spcBef>
          <a:spcPct val="20000"/>
        </a:spcBef>
        <a:spcAft>
          <a:spcPct val="0"/>
        </a:spcAft>
        <a:buChar char="–"/>
        <a:defRPr sz="2800">
          <a:solidFill>
            <a:schemeClr val="tx1"/>
          </a:solidFill>
          <a:latin typeface="Open Sans" panose="020B0606030504020204" pitchFamily="34" charset="0"/>
          <a:cs typeface="Open Sans" panose="020B0606030504020204" pitchFamily="34" charset="0"/>
        </a:defRPr>
      </a:lvl2pPr>
      <a:lvl3pPr marL="1143000" indent="-228600" algn="l" rtl="0" eaLnBrk="0" fontAlgn="base" hangingPunct="0">
        <a:spcBef>
          <a:spcPct val="20000"/>
        </a:spcBef>
        <a:spcAft>
          <a:spcPct val="0"/>
        </a:spcAft>
        <a:buChar char="•"/>
        <a:defRPr sz="2400">
          <a:solidFill>
            <a:schemeClr val="tx1"/>
          </a:solidFill>
          <a:latin typeface="Open Sans" panose="020B0606030504020204" pitchFamily="34" charset="0"/>
          <a:cs typeface="Open Sans" panose="020B0606030504020204" pitchFamily="34" charset="0"/>
        </a:defRPr>
      </a:lvl3pPr>
      <a:lvl4pPr marL="1600200" indent="-228600" algn="l" rtl="0" eaLnBrk="0" fontAlgn="base" hangingPunct="0">
        <a:spcBef>
          <a:spcPct val="20000"/>
        </a:spcBef>
        <a:spcAft>
          <a:spcPct val="0"/>
        </a:spcAft>
        <a:buChar char="–"/>
        <a:defRPr sz="2000">
          <a:solidFill>
            <a:schemeClr val="tx1"/>
          </a:solidFill>
          <a:latin typeface="Open Sans" panose="020B0606030504020204" pitchFamily="34" charset="0"/>
          <a:cs typeface="Open Sans" panose="020B0606030504020204" pitchFamily="34" charset="0"/>
        </a:defRPr>
      </a:lvl4pPr>
      <a:lvl5pPr marL="2057400" indent="-228600" algn="l" rtl="0" eaLnBrk="0" fontAlgn="base" hangingPunct="0">
        <a:spcBef>
          <a:spcPct val="20000"/>
        </a:spcBef>
        <a:spcAft>
          <a:spcPct val="0"/>
        </a:spcAft>
        <a:buChar char="»"/>
        <a:defRPr sz="2000">
          <a:solidFill>
            <a:schemeClr val="tx1"/>
          </a:solidFill>
          <a:latin typeface="Open Sans" panose="020B0606030504020204" pitchFamily="34" charset="0"/>
          <a:cs typeface="Open Sans" panose="020B060603050402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459" userDrawn="1">
          <p15:clr>
            <a:srgbClr val="F26B43"/>
          </p15:clr>
        </p15:guide>
        <p15:guide id="4"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78F"/>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BAB8BC6-EAB3-4CBC-B026-3F3F4F0209F5}"/>
              </a:ext>
            </a:extLst>
          </p:cNvPr>
          <p:cNvSpPr>
            <a:spLocks noGrp="1"/>
          </p:cNvSpPr>
          <p:nvPr>
            <p:ph type="title"/>
          </p:nvPr>
        </p:nvSpPr>
        <p:spPr>
          <a:xfrm>
            <a:off x="0" y="728663"/>
            <a:ext cx="12192000" cy="596900"/>
          </a:xfrm>
          <a:prstGeom prst="rect">
            <a:avLst/>
          </a:prstGeom>
        </p:spPr>
        <p:txBody>
          <a:bodyPr vert="horz" lIns="0" tIns="0" rIns="0" bIns="0" rtlCol="0" anchor="ctr">
            <a:noAutofit/>
          </a:bodyPr>
          <a:lstStyle/>
          <a:p>
            <a:r>
              <a:rPr lang="en-US" dirty="0"/>
              <a:t>Heading 1: Open Sans Extrabold 44pt</a:t>
            </a:r>
            <a:endParaRPr lang="en-ZA" dirty="0"/>
          </a:p>
        </p:txBody>
      </p:sp>
      <p:sp>
        <p:nvSpPr>
          <p:cNvPr id="8" name="Text Placeholder 2">
            <a:extLst>
              <a:ext uri="{FF2B5EF4-FFF2-40B4-BE49-F238E27FC236}">
                <a16:creationId xmlns:a16="http://schemas.microsoft.com/office/drawing/2014/main" id="{D2BAA800-E8F0-4C7A-BAB8-5D1886CA57C9}"/>
              </a:ext>
            </a:extLst>
          </p:cNvPr>
          <p:cNvSpPr>
            <a:spLocks noGrp="1"/>
          </p:cNvSpPr>
          <p:nvPr>
            <p:ph type="body" idx="1"/>
          </p:nvPr>
        </p:nvSpPr>
        <p:spPr>
          <a:xfrm>
            <a:off x="838200" y="1825625"/>
            <a:ext cx="10515600" cy="4303713"/>
          </a:xfrm>
          <a:prstGeom prst="rect">
            <a:avLst/>
          </a:prstGeom>
        </p:spPr>
        <p:txBody>
          <a:bodyPr vert="horz" lIns="0" tIns="0" rIns="0" bIns="0" rtlCol="0">
            <a:normAutofit/>
          </a:bodyPr>
          <a:lstStyle/>
          <a:p>
            <a:pPr marL="540000" lvl="0" indent="-540000" algn="l" defTabSz="914400" rtl="0" eaLnBrk="1" latinLnBrk="0" hangingPunct="1">
              <a:lnSpc>
                <a:spcPct val="100000"/>
              </a:lnSpc>
              <a:spcBef>
                <a:spcPts val="0"/>
              </a:spcBef>
              <a:spcAft>
                <a:spcPts val="1200"/>
              </a:spcAft>
              <a:buClr>
                <a:schemeClr val="bg1"/>
              </a:buClr>
              <a:buSzPct val="90000"/>
              <a:buFont typeface="Wingdings" panose="05000000000000000000" pitchFamily="2" charset="2"/>
              <a:buChar char="l"/>
            </a:pPr>
            <a:r>
              <a:rPr lang="en-US" dirty="0"/>
              <a:t>Bullet 1: Open Sans Regular/Bold 32pt</a:t>
            </a:r>
          </a:p>
          <a:p>
            <a:pPr marL="898525" lvl="1" indent="-358775" algn="l" defTabSz="914400" rtl="0" eaLnBrk="1" latinLnBrk="0" hangingPunct="1">
              <a:lnSpc>
                <a:spcPct val="100000"/>
              </a:lnSpc>
              <a:spcBef>
                <a:spcPts val="0"/>
              </a:spcBef>
              <a:spcAft>
                <a:spcPts val="1200"/>
              </a:spcAft>
              <a:buSzPct val="90000"/>
              <a:buFont typeface="Wingdings" panose="05000000000000000000" pitchFamily="2" charset="2"/>
              <a:buChar char=""/>
            </a:pPr>
            <a:r>
              <a:rPr lang="en-US" dirty="0"/>
              <a:t>Bullet 2: Open Sans Regular/Bold 24pt</a:t>
            </a:r>
          </a:p>
          <a:p>
            <a:pPr marL="1257300" lvl="2" indent="-361950" algn="l" defTabSz="914400" rtl="0" eaLnBrk="1" latinLnBrk="0" hangingPunct="1">
              <a:lnSpc>
                <a:spcPct val="90000"/>
              </a:lnSpc>
              <a:spcBef>
                <a:spcPts val="0"/>
              </a:spcBef>
              <a:spcAft>
                <a:spcPts val="600"/>
              </a:spcAft>
              <a:buSzPct val="90000"/>
              <a:buFont typeface="Wingdings" panose="05000000000000000000" pitchFamily="2" charset="2"/>
              <a:buChar char=""/>
            </a:pPr>
            <a:r>
              <a:rPr lang="en-US" dirty="0"/>
              <a:t>Bullet 3: Open Sans Regular/Bold 18pt</a:t>
            </a:r>
          </a:p>
        </p:txBody>
      </p:sp>
    </p:spTree>
    <p:extLst>
      <p:ext uri="{BB962C8B-B14F-4D97-AF65-F5344CB8AC3E}">
        <p14:creationId xmlns:p14="http://schemas.microsoft.com/office/powerpoint/2010/main" val="30322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100000"/>
        </a:lnSpc>
        <a:spcBef>
          <a:spcPct val="0"/>
        </a:spcBef>
        <a:buNone/>
        <a:defRPr lang="en-ZA" sz="4400" kern="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3200" kern="1200" dirty="0">
          <a:solidFill>
            <a:schemeClr val="bg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bg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bg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78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40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Open Sans" panose="020B0606030504020204" pitchFamily="34" charset="0"/>
              </a:defRPr>
            </a:lvl1pPr>
          </a:lstStyle>
          <a:p>
            <a:pPr>
              <a:defRPr/>
            </a:pPr>
            <a:fld id="{21F9078C-1D08-40D6-95F2-6C846A2A0CAD}" type="datetimeFigureOut">
              <a:rPr lang="en-GB" smtClean="0"/>
              <a:pPr>
                <a:defRPr/>
              </a:pPr>
              <a:t>24/02/2022</a:t>
            </a:fld>
            <a:endParaRPr lang="en-GB" dirty="0"/>
          </a:p>
        </p:txBody>
      </p:sp>
      <p:sp>
        <p:nvSpPr>
          <p:cNvPr id="440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latin typeface="Open Sans" panose="020B0606030504020204" pitchFamily="34" charset="0"/>
              </a:defRPr>
            </a:lvl1pPr>
          </a:lstStyle>
          <a:p>
            <a:pPr>
              <a:defRPr/>
            </a:pPr>
            <a:endParaRPr lang="en-GB" dirty="0"/>
          </a:p>
        </p:txBody>
      </p:sp>
      <p:sp>
        <p:nvSpPr>
          <p:cNvPr id="4403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bg1"/>
                </a:solidFill>
                <a:latin typeface="Open Sans" panose="020B0606030504020204" pitchFamily="34" charset="0"/>
              </a:defRPr>
            </a:lvl1pPr>
          </a:lstStyle>
          <a:p>
            <a:pPr>
              <a:defRPr/>
            </a:pPr>
            <a:fld id="{C0486AB3-76CE-4A5A-A9CD-F458BDE5C99B}" type="slidenum">
              <a:rPr lang="en-GB" altLang="en-US" smtClean="0"/>
              <a:pPr>
                <a:defRPr/>
              </a:pPr>
              <a:t>‹#›</a:t>
            </a:fld>
            <a:endParaRPr lang="en-GB" altLang="en-US" dirty="0"/>
          </a:p>
        </p:txBody>
      </p:sp>
      <p:pic>
        <p:nvPicPr>
          <p:cNvPr id="2055" name="Picture 8" descr="GR&amp;AP - DV orange"/>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889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bg1"/>
          </a:solidFill>
          <a:latin typeface="Open Sans" panose="020B0606030504020204" pitchFamily="34"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Open Sans" panose="020B0606030504020204"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Open Sans" panose="020B0606030504020204" pitchFamily="34" charset="0"/>
        </a:defRPr>
      </a:lvl2pPr>
      <a:lvl3pPr marL="1143000" indent="-228600" algn="l" rtl="0" eaLnBrk="1" fontAlgn="base" hangingPunct="1">
        <a:spcBef>
          <a:spcPct val="20000"/>
        </a:spcBef>
        <a:spcAft>
          <a:spcPct val="0"/>
        </a:spcAft>
        <a:buChar char="•"/>
        <a:defRPr sz="2400">
          <a:solidFill>
            <a:schemeClr val="bg1"/>
          </a:solidFill>
          <a:latin typeface="Open Sans" panose="020B0606030504020204" pitchFamily="34" charset="0"/>
        </a:defRPr>
      </a:lvl3pPr>
      <a:lvl4pPr marL="1600200" indent="-228600" algn="l" rtl="0" eaLnBrk="1" fontAlgn="base" hangingPunct="1">
        <a:spcBef>
          <a:spcPct val="20000"/>
        </a:spcBef>
        <a:spcAft>
          <a:spcPct val="0"/>
        </a:spcAft>
        <a:buChar char="–"/>
        <a:defRPr sz="2000">
          <a:solidFill>
            <a:schemeClr val="bg1"/>
          </a:solidFill>
          <a:latin typeface="Open Sans" panose="020B0606030504020204" pitchFamily="34" charset="0"/>
        </a:defRPr>
      </a:lvl4pPr>
      <a:lvl5pPr marL="2057400" indent="-228600" algn="l" rtl="0" eaLnBrk="1" fontAlgn="base" hangingPunct="1">
        <a:spcBef>
          <a:spcPct val="20000"/>
        </a:spcBef>
        <a:spcAft>
          <a:spcPct val="0"/>
        </a:spcAft>
        <a:buChar char="»"/>
        <a:defRPr sz="2000">
          <a:solidFill>
            <a:schemeClr val="bg1"/>
          </a:solidFill>
          <a:latin typeface="Open Sans" panose="020B0606030504020204"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9AA8F3F-3463-4B9A-A15F-2DBB5786D92A}"/>
              </a:ext>
            </a:extLst>
          </p:cNvPr>
          <p:cNvSpPr>
            <a:spLocks noGrp="1" noChangeArrowheads="1"/>
          </p:cNvSpPr>
          <p:nvPr>
            <p:ph type="ctrTitle"/>
          </p:nvPr>
        </p:nvSpPr>
        <p:spPr>
          <a:xfrm>
            <a:off x="689769" y="728663"/>
            <a:ext cx="10801350" cy="1229533"/>
          </a:xfrm>
        </p:spPr>
        <p:txBody>
          <a:bodyPr anchor="t" anchorCtr="0">
            <a:noAutofit/>
          </a:bodyPr>
          <a:lstStyle/>
          <a:p>
            <a:pPr eaLnBrk="1" hangingPunct="1"/>
            <a:r>
              <a:rPr lang="en-US" altLang="en-US" sz="4400" b="1" dirty="0">
                <a:solidFill>
                  <a:schemeClr val="tx1"/>
                </a:solidFill>
              </a:rPr>
              <a:t>PROPOSED AMENDMENTS TO DOMESTIC VIOLENCE LAW</a:t>
            </a:r>
          </a:p>
        </p:txBody>
      </p:sp>
      <p:sp>
        <p:nvSpPr>
          <p:cNvPr id="9" name="Rectangle 3">
            <a:extLst>
              <a:ext uri="{FF2B5EF4-FFF2-40B4-BE49-F238E27FC236}">
                <a16:creationId xmlns:a16="http://schemas.microsoft.com/office/drawing/2014/main" id="{35412B57-D005-46EE-B464-72A3D9CAEB04}"/>
              </a:ext>
            </a:extLst>
          </p:cNvPr>
          <p:cNvSpPr>
            <a:spLocks noGrp="1" noChangeArrowheads="1"/>
          </p:cNvSpPr>
          <p:nvPr>
            <p:ph type="subTitle" idx="1"/>
          </p:nvPr>
        </p:nvSpPr>
        <p:spPr>
          <a:xfrm>
            <a:off x="2202657" y="4442604"/>
            <a:ext cx="7775575" cy="1686734"/>
          </a:xfrm>
        </p:spPr>
        <p:txBody>
          <a:bodyPr>
            <a:noAutofit/>
          </a:bodyPr>
          <a:lstStyle/>
          <a:p>
            <a:pPr eaLnBrk="1" hangingPunct="1">
              <a:spcAft>
                <a:spcPts val="0"/>
              </a:spcAft>
            </a:pPr>
            <a:r>
              <a:rPr lang="en-US" altLang="en-US" sz="2400" b="1" dirty="0">
                <a:solidFill>
                  <a:schemeClr val="tx1"/>
                </a:solidFill>
              </a:rPr>
              <a:t>Gender Research &amp; Advocacy Project</a:t>
            </a:r>
          </a:p>
          <a:p>
            <a:pPr eaLnBrk="1" hangingPunct="1">
              <a:spcAft>
                <a:spcPts val="0"/>
              </a:spcAft>
            </a:pPr>
            <a:r>
              <a:rPr lang="en-US" altLang="en-US" sz="2400" dirty="0">
                <a:solidFill>
                  <a:schemeClr val="tx1"/>
                </a:solidFill>
              </a:rPr>
              <a:t>LEGAL ASSISTANCE CENTRE</a:t>
            </a:r>
          </a:p>
          <a:p>
            <a:pPr eaLnBrk="1" hangingPunct="1">
              <a:spcAft>
                <a:spcPts val="0"/>
              </a:spcAft>
            </a:pPr>
            <a:endParaRPr lang="en-US" altLang="en-US" sz="2200" dirty="0">
              <a:solidFill>
                <a:schemeClr val="tx1"/>
              </a:solidFill>
            </a:endParaRPr>
          </a:p>
          <a:p>
            <a:pPr eaLnBrk="1" hangingPunct="1">
              <a:spcAft>
                <a:spcPts val="0"/>
              </a:spcAft>
            </a:pPr>
            <a:r>
              <a:rPr lang="en-US" altLang="en-US" sz="2400" dirty="0">
                <a:solidFill>
                  <a:schemeClr val="tx1"/>
                </a:solidFill>
              </a:rPr>
              <a:t>2021</a:t>
            </a:r>
          </a:p>
        </p:txBody>
      </p:sp>
      <p:pic>
        <p:nvPicPr>
          <p:cNvPr id="10" name="Picture 9">
            <a:extLst>
              <a:ext uri="{FF2B5EF4-FFF2-40B4-BE49-F238E27FC236}">
                <a16:creationId xmlns:a16="http://schemas.microsoft.com/office/drawing/2014/main" id="{400DD2AF-7FAB-4355-8DE7-5EB2238FE8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33110" y="2892257"/>
            <a:ext cx="1514669" cy="907264"/>
          </a:xfrm>
          <a:prstGeom prst="rect">
            <a:avLst/>
          </a:prstGeom>
        </p:spPr>
      </p:pic>
    </p:spTree>
    <p:extLst>
      <p:ext uri="{BB962C8B-B14F-4D97-AF65-F5344CB8AC3E}">
        <p14:creationId xmlns:p14="http://schemas.microsoft.com/office/powerpoint/2010/main" val="3059674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792613" y="3462324"/>
            <a:ext cx="5303387" cy="228287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216000" tIns="216000" rIns="216000" bIns="21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2400" b="1" i="0" u="none" strike="noStrike" kern="1200" cap="none" spc="0" normalizeH="0" baseline="0" noProof="0" dirty="0">
                <a:ln>
                  <a:noFill/>
                </a:ln>
                <a:solidFill>
                  <a:srgbClr val="C00000"/>
                </a:solidFill>
                <a:effectLst/>
                <a:uLnTx/>
                <a:uFillTx/>
                <a:latin typeface="Open Sans" panose="020B0606030504020204" pitchFamily="34" charset="0"/>
                <a:ea typeface="+mn-ea"/>
                <a:cs typeface="Open Sans" panose="020B0606030504020204" pitchFamily="34" charset="0"/>
              </a:rPr>
              <a:t>LAC has also proposed simplified forms that have </a:t>
            </a:r>
            <a:r>
              <a:rPr kumimoji="0" lang="en-ZA" altLang="en-US" sz="2400" b="1" i="0" u="none" strike="noStrike" kern="1200" cap="none" spc="0" normalizeH="0" baseline="0" noProof="0" dirty="0" smtClean="0">
                <a:ln>
                  <a:noFill/>
                </a:ln>
                <a:solidFill>
                  <a:srgbClr val="C00000"/>
                </a:solidFill>
                <a:effectLst/>
                <a:uLnTx/>
                <a:uFillTx/>
                <a:latin typeface="Open Sans" panose="020B0606030504020204" pitchFamily="34" charset="0"/>
                <a:ea typeface="+mn-ea"/>
                <a:cs typeface="Open Sans" panose="020B0606030504020204" pitchFamily="34" charset="0"/>
              </a:rPr>
              <a:t>been </a:t>
            </a:r>
            <a:r>
              <a:rPr kumimoji="0" lang="en-ZA" altLang="en-US" sz="2400" b="1" i="0" u="none" strike="noStrike" kern="1200" cap="none" spc="0" normalizeH="0" baseline="0" noProof="0" dirty="0">
                <a:ln>
                  <a:noFill/>
                </a:ln>
                <a:solidFill>
                  <a:srgbClr val="C00000"/>
                </a:solidFill>
                <a:effectLst/>
                <a:uLnTx/>
                <a:uFillTx/>
                <a:latin typeface="Open Sans" panose="020B0606030504020204" pitchFamily="34" charset="0"/>
                <a:ea typeface="+mn-ea"/>
                <a:cs typeface="Open Sans" panose="020B0606030504020204" pitchFamily="34" charset="0"/>
              </a:rPr>
              <a:t>pre-tested </a:t>
            </a:r>
            <a:r>
              <a:rPr kumimoji="0" lang="en-ZA" altLang="en-US" sz="2400" b="1" i="0" u="none" strike="noStrike" kern="1200" cap="none" spc="0" normalizeH="0" baseline="0" noProof="0" dirty="0" smtClean="0">
                <a:ln>
                  <a:noFill/>
                </a:ln>
                <a:solidFill>
                  <a:srgbClr val="C00000"/>
                </a:solidFill>
                <a:effectLst/>
                <a:uLnTx/>
                <a:uFillTx/>
                <a:latin typeface="Open Sans" panose="020B0606030504020204" pitchFamily="34" charset="0"/>
                <a:ea typeface="+mn-ea"/>
                <a:cs typeface="Open Sans" panose="020B0606030504020204" pitchFamily="34" charset="0"/>
              </a:rPr>
              <a:t/>
            </a:r>
            <a:br>
              <a:rPr kumimoji="0" lang="en-ZA" altLang="en-US" sz="2400" b="1" i="0" u="none" strike="noStrike" kern="1200" cap="none" spc="0" normalizeH="0" baseline="0" noProof="0" dirty="0" smtClean="0">
                <a:ln>
                  <a:noFill/>
                </a:ln>
                <a:solidFill>
                  <a:srgbClr val="C00000"/>
                </a:solidFill>
                <a:effectLst/>
                <a:uLnTx/>
                <a:uFillTx/>
                <a:latin typeface="Open Sans" panose="020B0606030504020204" pitchFamily="34" charset="0"/>
                <a:ea typeface="+mn-ea"/>
                <a:cs typeface="Open Sans" panose="020B0606030504020204" pitchFamily="34" charset="0"/>
              </a:rPr>
            </a:br>
            <a:r>
              <a:rPr kumimoji="0" lang="en-ZA" altLang="en-US" sz="2400" b="1" i="0" u="none" strike="noStrike" kern="1200" cap="none" spc="0" normalizeH="0" baseline="0" noProof="0" dirty="0" smtClean="0">
                <a:ln>
                  <a:noFill/>
                </a:ln>
                <a:solidFill>
                  <a:srgbClr val="C00000"/>
                </a:solidFill>
                <a:effectLst/>
                <a:uLnTx/>
                <a:uFillTx/>
                <a:latin typeface="Open Sans" panose="020B0606030504020204" pitchFamily="34" charset="0"/>
                <a:ea typeface="+mn-ea"/>
                <a:cs typeface="Open Sans" panose="020B0606030504020204" pitchFamily="34" charset="0"/>
              </a:rPr>
              <a:t>with </a:t>
            </a:r>
            <a:r>
              <a:rPr kumimoji="0" lang="en-ZA" altLang="en-US" sz="2400" b="1" i="0" u="none" strike="noStrike" kern="1200" cap="none" spc="0" normalizeH="0" baseline="0" noProof="0" dirty="0">
                <a:ln>
                  <a:noFill/>
                </a:ln>
                <a:solidFill>
                  <a:srgbClr val="C00000"/>
                </a:solidFill>
                <a:effectLst/>
                <a:uLnTx/>
                <a:uFillTx/>
                <a:latin typeface="Open Sans" panose="020B0606030504020204" pitchFamily="34" charset="0"/>
                <a:ea typeface="+mn-ea"/>
                <a:cs typeface="Open Sans" panose="020B0606030504020204" pitchFamily="34" charset="0"/>
              </a:rPr>
              <a:t>magistrates and</a:t>
            </a:r>
            <a:r>
              <a:rPr kumimoji="0" lang="en-ZA" altLang="en-US" sz="2400" b="1" i="0" u="none" strike="noStrike" kern="1200" cap="none" spc="0" normalizeH="0" noProof="0" dirty="0">
                <a:ln>
                  <a:noFill/>
                </a:ln>
                <a:solidFill>
                  <a:srgbClr val="C00000"/>
                </a:solidFill>
                <a:effectLst/>
                <a:uLnTx/>
                <a:uFillTx/>
                <a:latin typeface="Open Sans" panose="020B0606030504020204" pitchFamily="34" charset="0"/>
                <a:ea typeface="+mn-ea"/>
                <a:cs typeface="Open Sans" panose="020B0606030504020204" pitchFamily="34" charset="0"/>
              </a:rPr>
              <a:t> social workers</a:t>
            </a:r>
            <a:r>
              <a:rPr kumimoji="0" lang="en-ZA" altLang="en-US" sz="2400" b="1" i="0" u="none" strike="noStrike" kern="1200" cap="none" spc="0" normalizeH="0" baseline="0" noProof="0" dirty="0">
                <a:ln>
                  <a:noFill/>
                </a:ln>
                <a:solidFill>
                  <a:srgbClr val="C00000"/>
                </a:solidFill>
                <a:effectLst/>
                <a:uLnTx/>
                <a:uFillTx/>
                <a:latin typeface="Open Sans" panose="020B0606030504020204" pitchFamily="34" charset="0"/>
                <a:ea typeface="+mn-ea"/>
                <a:cs typeface="Open Sans" panose="020B0606030504020204" pitchFamily="34" charset="0"/>
              </a:rPr>
              <a:t>. Improved forms would make the law more </a:t>
            </a:r>
            <a:r>
              <a:rPr kumimoji="0" lang="en-ZA" altLang="en-US" sz="2400" b="1" i="0" u="none" strike="noStrike" kern="1200" cap="none" spc="0" normalizeH="0" baseline="0" noProof="0">
                <a:ln>
                  <a:noFill/>
                </a:ln>
                <a:solidFill>
                  <a:srgbClr val="C00000"/>
                </a:solidFill>
                <a:effectLst/>
                <a:uLnTx/>
                <a:uFillTx/>
                <a:latin typeface="Open Sans" panose="020B0606030504020204" pitchFamily="34" charset="0"/>
                <a:ea typeface="+mn-ea"/>
                <a:cs typeface="Open Sans" panose="020B0606030504020204" pitchFamily="34" charset="0"/>
              </a:rPr>
              <a:t>accessible</a:t>
            </a:r>
            <a:r>
              <a:rPr kumimoji="0" lang="en-ZA" altLang="en-US" sz="2400" b="1" i="0" u="none" strike="noStrike" kern="1200" cap="none" spc="0" normalizeH="0" baseline="0" noProof="0" smtClean="0">
                <a:ln>
                  <a:noFill/>
                </a:ln>
                <a:solidFill>
                  <a:srgbClr val="C00000"/>
                </a:solidFill>
                <a:effectLst/>
                <a:uLnTx/>
                <a:uFillTx/>
                <a:latin typeface="Open Sans" panose="020B0606030504020204" pitchFamily="34" charset="0"/>
                <a:ea typeface="+mn-ea"/>
                <a:cs typeface="Open Sans" panose="020B0606030504020204" pitchFamily="34" charset="0"/>
              </a:rPr>
              <a:t>.</a:t>
            </a:r>
            <a:r>
              <a:rPr kumimoji="0" lang="en-ZA" altLang="en-US" sz="1100" b="1" i="0" u="none" strike="noStrike" kern="1200" cap="none" spc="0" normalizeH="0" baseline="0" noProof="0" smtClean="0">
                <a:ln>
                  <a:noFill/>
                </a:ln>
                <a:solidFill>
                  <a:srgbClr val="C00000"/>
                </a:solidFill>
                <a:effectLst/>
                <a:uLnTx/>
                <a:uFillTx/>
                <a:latin typeface="Open Sans" panose="020B0606030504020204" pitchFamily="34" charset="0"/>
                <a:ea typeface="+mn-ea"/>
                <a:cs typeface="Open Sans" panose="020B0606030504020204" pitchFamily="34" charset="0"/>
              </a:rPr>
              <a:t> </a:t>
            </a:r>
            <a:endParaRPr kumimoji="0" lang="en-ZA" altLang="en-US" sz="1100" b="1" i="0" u="none" strike="noStrike" kern="1200" cap="none" spc="0" normalizeH="0" baseline="0" noProof="0" dirty="0">
              <a:ln>
                <a:noFill/>
              </a:ln>
              <a:solidFill>
                <a:srgbClr val="C00000"/>
              </a:solidFill>
              <a:effectLst/>
              <a:uLnTx/>
              <a:uFillTx/>
              <a:latin typeface="Open Sans" panose="020B0606030504020204" pitchFamily="34" charset="0"/>
              <a:ea typeface="+mn-ea"/>
              <a:cs typeface="Open Sans" panose="020B0606030504020204" pitchFamily="34" charset="0"/>
            </a:endParaRPr>
          </a:p>
        </p:txBody>
      </p:sp>
      <p:sp>
        <p:nvSpPr>
          <p:cNvPr id="47106" name="Rectangle 2"/>
          <p:cNvSpPr>
            <a:spLocks noGrp="1" noChangeArrowheads="1"/>
          </p:cNvSpPr>
          <p:nvPr>
            <p:ph type="title"/>
          </p:nvPr>
        </p:nvSpPr>
        <p:spPr>
          <a:xfrm>
            <a:off x="0" y="728663"/>
            <a:ext cx="12192000" cy="615553"/>
          </a:xfrm>
          <a:noFill/>
        </p:spPr>
        <p:txBody>
          <a:bodyPr vert="horz"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sp>
        <p:nvSpPr>
          <p:cNvPr id="41987" name="Rectangle 3"/>
          <p:cNvSpPr>
            <a:spLocks noGrp="1" noChangeArrowheads="1"/>
          </p:cNvSpPr>
          <p:nvPr>
            <p:ph type="body" idx="1"/>
          </p:nvPr>
        </p:nvSpPr>
        <p:spPr>
          <a:xfrm>
            <a:off x="695326" y="1550456"/>
            <a:ext cx="6229350" cy="2348335"/>
          </a:xfrm>
        </p:spPr>
        <p:txBody>
          <a:bodyPr/>
          <a:lstStyle/>
          <a:p>
            <a:pPr marL="447675" indent="-447675" eaLnBrk="1" hangingPunct="1">
              <a:spcBef>
                <a:spcPts val="0"/>
              </a:spcBef>
              <a:spcAft>
                <a:spcPts val="1800"/>
              </a:spcAft>
              <a:buSzPct val="90000"/>
              <a:buFont typeface="Wingdings" panose="05000000000000000000" pitchFamily="2" charset="2"/>
              <a:buChar char="l"/>
            </a:pPr>
            <a:r>
              <a:rPr lang="en-US" altLang="en-US" sz="2600" b="1" dirty="0"/>
              <a:t>Other amendments: </a:t>
            </a:r>
            <a:r>
              <a:rPr lang="en-US" altLang="en-US" sz="2600" dirty="0"/>
              <a:t>There are a number of other amendments that are primarily technical in nature, or intended to clarify the current law.</a:t>
            </a:r>
            <a:endParaRPr lang="en-US" altLang="en-US" sz="2800" dirty="0"/>
          </a:p>
          <a:p>
            <a:pPr>
              <a:spcAft>
                <a:spcPts val="1200"/>
              </a:spcAft>
            </a:pPr>
            <a:endParaRPr lang="en-US" alt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360520" y="1716715"/>
            <a:ext cx="5420827" cy="4364151"/>
          </a:xfrm>
          <a:prstGeom prst="rect">
            <a:avLst/>
          </a:prstGeom>
        </p:spPr>
      </p:pic>
    </p:spTree>
    <p:extLst>
      <p:ext uri="{BB962C8B-B14F-4D97-AF65-F5344CB8AC3E}">
        <p14:creationId xmlns:p14="http://schemas.microsoft.com/office/powerpoint/2010/main" val="940835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0B5"/>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49123"/>
            <a:ext cx="12192000" cy="677108"/>
          </a:xfrm>
        </p:spPr>
        <p:txBody>
          <a:bodyPr/>
          <a:lstStyle/>
          <a:p>
            <a:pPr eaLnBrk="1" hangingPunct="1">
              <a:defRPr/>
            </a:pPr>
            <a:r>
              <a:rPr lang="en-US" b="1" dirty="0">
                <a:solidFill>
                  <a:srgbClr val="C00000"/>
                </a:solidFill>
              </a:rPr>
              <a:t>Missing amendment</a:t>
            </a:r>
          </a:p>
        </p:txBody>
      </p:sp>
      <p:sp>
        <p:nvSpPr>
          <p:cNvPr id="44035" name="Rectangle 3"/>
          <p:cNvSpPr>
            <a:spLocks noGrp="1" noChangeArrowheads="1"/>
          </p:cNvSpPr>
          <p:nvPr>
            <p:ph type="body" idx="1"/>
          </p:nvPr>
        </p:nvSpPr>
        <p:spPr>
          <a:xfrm>
            <a:off x="695325" y="1875557"/>
            <a:ext cx="6372225" cy="2033108"/>
          </a:xfrm>
        </p:spPr>
        <p:txBody>
          <a:bodyPr/>
          <a:lstStyle/>
          <a:p>
            <a:pPr marL="0" indent="0" eaLnBrk="1" hangingPunct="1">
              <a:buNone/>
              <a:defRPr/>
            </a:pPr>
            <a:r>
              <a:rPr lang="en-US" altLang="en-US" sz="2800" b="1" dirty="0"/>
              <a:t>Non-discrimination: </a:t>
            </a:r>
            <a:r>
              <a:rPr lang="en-US" altLang="en-US" sz="2800" dirty="0"/>
              <a:t>It has been proposed to amend the law to </a:t>
            </a:r>
            <a:r>
              <a:rPr lang="en-US" altLang="en-US" sz="2800" b="1" dirty="0"/>
              <a:t>allow couples in same-sex relationships to access the law’s protections</a:t>
            </a:r>
            <a:r>
              <a:rPr lang="en-US" altLang="en-US" sz="2800" dirty="0"/>
              <a:t> against domestic violence:</a:t>
            </a:r>
          </a:p>
          <a:p>
            <a:pPr marL="0" indent="0">
              <a:buNone/>
              <a:defRPr/>
            </a:pPr>
            <a:endParaRPr lang="en-US" altLang="en-US" sz="1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7391399" y="1753930"/>
            <a:ext cx="4105275" cy="2276363"/>
          </a:xfrm>
          <a:prstGeom prst="rect">
            <a:avLst/>
          </a:prstGeom>
        </p:spPr>
      </p:pic>
      <p:sp>
        <p:nvSpPr>
          <p:cNvPr id="6" name="TextBox 5">
            <a:extLst>
              <a:ext uri="{FF2B5EF4-FFF2-40B4-BE49-F238E27FC236}">
                <a16:creationId xmlns:a16="http://schemas.microsoft.com/office/drawing/2014/main" id="{5062E121-4960-4168-9741-B4DF43C38DEC}"/>
              </a:ext>
            </a:extLst>
          </p:cNvPr>
          <p:cNvSpPr txBox="1"/>
          <p:nvPr/>
        </p:nvSpPr>
        <p:spPr>
          <a:xfrm>
            <a:off x="695325" y="4282679"/>
            <a:ext cx="10801350" cy="1846659"/>
          </a:xfrm>
          <a:prstGeom prst="rect">
            <a:avLst/>
          </a:prstGeom>
          <a:noFill/>
        </p:spPr>
        <p:txBody>
          <a:bodyPr wrap="square" lIns="0" tIns="0" rIns="0" bIns="0">
            <a:spAutoFit/>
          </a:bodyPr>
          <a:lstStyle/>
          <a:p>
            <a:pPr marL="542925" indent="-542925">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(b) 	</a:t>
            </a:r>
            <a:r>
              <a:rPr lang="en-US" altLang="en-US" sz="2400" spc="-10" dirty="0">
                <a:latin typeface="Open Sans" panose="020B0606030504020204" pitchFamily="34" charset="0"/>
                <a:ea typeface="Open Sans" panose="020B0606030504020204" pitchFamily="34" charset="0"/>
                <a:cs typeface="Open Sans" panose="020B0606030504020204" pitchFamily="34" charset="0"/>
              </a:rPr>
              <a:t>they</a:t>
            </a:r>
            <a:r>
              <a:rPr lang="en-US" altLang="en-US" sz="2400" spc="-1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400" strike="sngStrike" spc="-1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being of different sexes,</a:t>
            </a:r>
            <a:r>
              <a:rPr lang="en-US" altLang="en-US" sz="2400" spc="-1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400" spc="-10" dirty="0">
                <a:latin typeface="Open Sans" panose="020B0606030504020204" pitchFamily="34" charset="0"/>
                <a:ea typeface="Open Sans" panose="020B0606030504020204" pitchFamily="34" charset="0"/>
                <a:cs typeface="Open Sans" panose="020B0606030504020204" pitchFamily="34" charset="0"/>
              </a:rPr>
              <a:t>live or have lived together in a relationship in the nature of marriage…</a:t>
            </a:r>
          </a:p>
          <a:p>
            <a:pPr marL="542925" indent="-542925">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542925" indent="-542925">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(f) 	they</a:t>
            </a:r>
            <a:r>
              <a:rPr lang="en-US" altLang="en-US" sz="2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400" strike="sngStrike"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being of different sexes,</a:t>
            </a:r>
            <a:r>
              <a:rPr lang="en-US" altLang="en-US" sz="2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400" dirty="0">
                <a:latin typeface="Open Sans" panose="020B0606030504020204" pitchFamily="34" charset="0"/>
                <a:ea typeface="Open Sans" panose="020B0606030504020204" pitchFamily="34" charset="0"/>
                <a:cs typeface="Open Sans" panose="020B0606030504020204" pitchFamily="34" charset="0"/>
              </a:rPr>
              <a:t>are or were in an actual or a perceived intimate or romantic relationship </a:t>
            </a:r>
          </a:p>
        </p:txBody>
      </p:sp>
    </p:spTree>
    <p:extLst>
      <p:ext uri="{BB962C8B-B14F-4D97-AF65-F5344CB8AC3E}">
        <p14:creationId xmlns:p14="http://schemas.microsoft.com/office/powerpoint/2010/main" val="2471604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0B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2390774"/>
            <a:ext cx="10801350" cy="3508653"/>
          </a:xfrm>
        </p:spPr>
        <p:txBody>
          <a:bodyPr/>
          <a:lstStyle/>
          <a:p>
            <a:pPr marL="447675" indent="-447675" eaLnBrk="1" hangingPunct="1">
              <a:spcBef>
                <a:spcPts val="0"/>
              </a:spcBef>
              <a:spcAft>
                <a:spcPts val="2400"/>
              </a:spcAft>
              <a:buSzPct val="90000"/>
              <a:buFont typeface="Wingdings" panose="05000000000000000000" pitchFamily="2" charset="2"/>
              <a:buChar char="l"/>
            </a:pPr>
            <a:r>
              <a:rPr lang="en-ZA" sz="2600" b="1" dirty="0"/>
              <a:t>All persons deserve protection from </a:t>
            </a:r>
            <a:br>
              <a:rPr lang="en-ZA" sz="2600" b="1" dirty="0"/>
            </a:br>
            <a:r>
              <a:rPr lang="en-ZA" sz="2600" b="1" dirty="0"/>
              <a:t>domestic violence, regardless of their </a:t>
            </a:r>
            <a:br>
              <a:rPr lang="en-ZA" sz="2600" b="1" dirty="0"/>
            </a:br>
            <a:r>
              <a:rPr lang="en-ZA" sz="2600" b="1" dirty="0"/>
              <a:t>sexual orientation. </a:t>
            </a:r>
          </a:p>
          <a:p>
            <a:pPr marL="447675" indent="-447675" eaLnBrk="1" hangingPunct="1">
              <a:spcBef>
                <a:spcPts val="0"/>
              </a:spcBef>
              <a:spcAft>
                <a:spcPts val="1800"/>
              </a:spcAft>
              <a:buSzPct val="90000"/>
              <a:buFont typeface="Wingdings" panose="05000000000000000000" pitchFamily="2" charset="2"/>
              <a:buChar char="l"/>
            </a:pPr>
            <a:r>
              <a:rPr lang="en-ZA" sz="2600" b="1" dirty="0"/>
              <a:t>Including same-sex couples would </a:t>
            </a:r>
            <a:br>
              <a:rPr lang="en-ZA" sz="2600" b="1" dirty="0"/>
            </a:br>
            <a:r>
              <a:rPr lang="en-ZA" sz="2600" b="1" dirty="0"/>
              <a:t>remove unfair discrimination. </a:t>
            </a:r>
            <a:br>
              <a:rPr lang="en-ZA" sz="2600" b="1" dirty="0"/>
            </a:br>
            <a:r>
              <a:rPr lang="en-ZA" sz="2600" dirty="0"/>
              <a:t>Failure to make this amendment might violate the constitutional </a:t>
            </a:r>
            <a:r>
              <a:rPr lang="en-ZA" sz="2600" spc="-10" dirty="0"/>
              <a:t>right to equality before the </a:t>
            </a:r>
            <a:r>
              <a:rPr lang="en-ZA" sz="2600" spc="-10" dirty="0" smtClean="0"/>
              <a:t>law, the </a:t>
            </a:r>
            <a:r>
              <a:rPr lang="en-ZA" sz="2600" spc="-10" dirty="0"/>
              <a:t>right to dignity and </a:t>
            </a:r>
            <a:r>
              <a:rPr lang="en-ZA" sz="2600" spc="-10" dirty="0" smtClean="0"/>
              <a:t>the right to protection </a:t>
            </a:r>
            <a:r>
              <a:rPr lang="en-ZA" sz="2600" dirty="0"/>
              <a:t>against cruel, inhuman </a:t>
            </a:r>
            <a:r>
              <a:rPr lang="en-ZA" sz="2600" dirty="0" smtClean="0"/>
              <a:t/>
            </a:r>
            <a:br>
              <a:rPr lang="en-ZA" sz="2600" dirty="0" smtClean="0"/>
            </a:br>
            <a:r>
              <a:rPr lang="en-ZA" sz="2600" dirty="0" smtClean="0"/>
              <a:t>or </a:t>
            </a:r>
            <a:r>
              <a:rPr lang="en-ZA" sz="2600" dirty="0"/>
              <a:t>degrading treatment.</a:t>
            </a:r>
          </a:p>
        </p:txBody>
      </p:sp>
      <p:sp>
        <p:nvSpPr>
          <p:cNvPr id="5" name="Content Placeholder 2"/>
          <p:cNvSpPr txBox="1">
            <a:spLocks/>
          </p:cNvSpPr>
          <p:nvPr/>
        </p:nvSpPr>
        <p:spPr bwMode="auto">
          <a:xfrm>
            <a:off x="339070" y="6590580"/>
            <a:ext cx="11277600" cy="121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ZA" sz="3200" b="0" i="0" u="none" strike="noStrike" kern="0" cap="none" spc="0" normalizeH="0" baseline="0" noProof="0" dirty="0">
              <a:ln>
                <a:noFill/>
              </a:ln>
              <a:solidFill>
                <a:srgbClr val="000000"/>
              </a:solidFill>
              <a:effectLst/>
              <a:uLnTx/>
              <a:uFillTx/>
              <a:latin typeface="Open Sans" panose="020B0606030504020204" pitchFamily="34" charset="0"/>
              <a:ea typeface="+mn-ea"/>
              <a:cs typeface="Open Sans" panose="020B0606030504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ZA" sz="3200" b="0" i="0" u="none" strike="noStrike" kern="0" cap="none" spc="0" normalizeH="0" baseline="0" noProof="0" dirty="0">
              <a:ln>
                <a:noFill/>
              </a:ln>
              <a:solidFill>
                <a:srgbClr val="000000"/>
              </a:solidFill>
              <a:effectLst/>
              <a:uLnTx/>
              <a:uFillTx/>
              <a:latin typeface="Open Sans" panose="020B0606030504020204" pitchFamily="34" charset="0"/>
              <a:ea typeface="+mn-ea"/>
              <a:cs typeface="Open Sans" panose="020B0606030504020204" pitchFamily="34" charset="0"/>
            </a:endParaRPr>
          </a:p>
        </p:txBody>
      </p:sp>
      <p:sp>
        <p:nvSpPr>
          <p:cNvPr id="6" name="Rectangle 2"/>
          <p:cNvSpPr>
            <a:spLocks noGrp="1" noChangeArrowheads="1"/>
          </p:cNvSpPr>
          <p:nvPr>
            <p:ph type="title"/>
          </p:nvPr>
        </p:nvSpPr>
        <p:spPr>
          <a:xfrm>
            <a:off x="0" y="728663"/>
            <a:ext cx="12192000" cy="1354217"/>
          </a:xfrm>
        </p:spPr>
        <p:txBody>
          <a:bodyPr/>
          <a:lstStyle/>
          <a:p>
            <a:pPr eaLnBrk="1" hangingPunct="1">
              <a:defRPr/>
            </a:pPr>
            <a:r>
              <a:rPr lang="en-ZA" b="1" dirty="0">
                <a:solidFill>
                  <a:srgbClr val="C00000"/>
                </a:solidFill>
                <a:ea typeface="+mn-ea"/>
              </a:rPr>
              <a:t>Arguments in favour of the </a:t>
            </a:r>
            <a:br>
              <a:rPr lang="en-ZA" b="1" dirty="0">
                <a:solidFill>
                  <a:srgbClr val="C00000"/>
                </a:solidFill>
                <a:ea typeface="+mn-ea"/>
              </a:rPr>
            </a:br>
            <a:r>
              <a:rPr lang="en-ZA" b="1" dirty="0">
                <a:solidFill>
                  <a:srgbClr val="C00000"/>
                </a:solidFill>
                <a:ea typeface="+mn-ea"/>
              </a:rPr>
              <a:t>m</a:t>
            </a:r>
            <a:r>
              <a:rPr lang="en-US" b="1" dirty="0" err="1">
                <a:solidFill>
                  <a:srgbClr val="C00000"/>
                </a:solidFill>
              </a:rPr>
              <a:t>issing</a:t>
            </a:r>
            <a:r>
              <a:rPr lang="en-US" b="1" dirty="0">
                <a:solidFill>
                  <a:srgbClr val="C00000"/>
                </a:solidFill>
              </a:rPr>
              <a:t> amendment</a:t>
            </a:r>
          </a:p>
        </p:txBody>
      </p:sp>
      <p:pic>
        <p:nvPicPr>
          <p:cNvPr id="7" name="Picture 6">
            <a:extLst>
              <a:ext uri="{FF2B5EF4-FFF2-40B4-BE49-F238E27FC236}">
                <a16:creationId xmlns:a16="http://schemas.microsoft.com/office/drawing/2014/main" id="{1B34B013-E983-4C19-BB45-4D211F0FCB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34275" y="2433229"/>
            <a:ext cx="3962400" cy="2197139"/>
          </a:xfrm>
          <a:prstGeom prst="rect">
            <a:avLst/>
          </a:prstGeom>
        </p:spPr>
      </p:pic>
    </p:spTree>
    <p:extLst>
      <p:ext uri="{BB962C8B-B14F-4D97-AF65-F5344CB8AC3E}">
        <p14:creationId xmlns:p14="http://schemas.microsoft.com/office/powerpoint/2010/main" val="3159254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0B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93216"/>
            <a:ext cx="10801350" cy="3801041"/>
          </a:xfrm>
        </p:spPr>
        <p:txBody>
          <a:bodyPr/>
          <a:lstStyle/>
          <a:p>
            <a:pPr marL="447675" indent="-447675" eaLnBrk="1" hangingPunct="1">
              <a:spcBef>
                <a:spcPts val="0"/>
              </a:spcBef>
              <a:spcAft>
                <a:spcPts val="2400"/>
              </a:spcAft>
              <a:buSzPct val="90000"/>
              <a:buFont typeface="Wingdings" panose="05000000000000000000" pitchFamily="2" charset="2"/>
              <a:buChar char="l"/>
            </a:pPr>
            <a:r>
              <a:rPr lang="en-ZA" b="1" dirty="0"/>
              <a:t>Giving same-sex couples access </a:t>
            </a:r>
            <a:br>
              <a:rPr lang="en-ZA" b="1" dirty="0"/>
            </a:br>
            <a:r>
              <a:rPr lang="en-ZA" b="1" dirty="0"/>
              <a:t>to protection against domestic </a:t>
            </a:r>
            <a:br>
              <a:rPr lang="en-ZA" b="1" dirty="0"/>
            </a:br>
            <a:r>
              <a:rPr lang="en-ZA" b="1" dirty="0"/>
              <a:t>violence would NOT lead to </a:t>
            </a:r>
            <a:br>
              <a:rPr lang="en-ZA" b="1" dirty="0"/>
            </a:br>
            <a:r>
              <a:rPr lang="en-ZA" b="1" dirty="0"/>
              <a:t>same-sex marriage. </a:t>
            </a:r>
          </a:p>
          <a:p>
            <a:pPr marL="895350" lvl="1" indent="-447675" eaLnBrk="1" hangingPunct="1">
              <a:spcBef>
                <a:spcPts val="0"/>
              </a:spcBef>
              <a:spcAft>
                <a:spcPts val="1800"/>
              </a:spcAft>
              <a:buSzPct val="80000"/>
              <a:buFont typeface="Wingdings" panose="05000000000000000000" pitchFamily="2" charset="2"/>
              <a:buChar char="£"/>
            </a:pPr>
            <a:r>
              <a:rPr lang="en-ZA" dirty="0">
                <a:ea typeface="+mn-ea"/>
              </a:rPr>
              <a:t>The law already covers both married and unmarried opposite-sex couples. </a:t>
            </a:r>
          </a:p>
          <a:p>
            <a:pPr marL="895350" lvl="1" indent="-447675" eaLnBrk="1" hangingPunct="1">
              <a:spcBef>
                <a:spcPts val="0"/>
              </a:spcBef>
              <a:spcAft>
                <a:spcPts val="1800"/>
              </a:spcAft>
              <a:buSzPct val="80000"/>
              <a:buFont typeface="Wingdings" panose="05000000000000000000" pitchFamily="2" charset="2"/>
              <a:buChar char="£"/>
            </a:pPr>
            <a:r>
              <a:rPr lang="en-ZA" dirty="0">
                <a:ea typeface="+mn-ea"/>
              </a:rPr>
              <a:t>This law is not about a law about marriage. </a:t>
            </a:r>
          </a:p>
        </p:txBody>
      </p:sp>
      <p:sp>
        <p:nvSpPr>
          <p:cNvPr id="6" name="Rectangle 2"/>
          <p:cNvSpPr>
            <a:spLocks noGrp="1" noChangeArrowheads="1"/>
          </p:cNvSpPr>
          <p:nvPr>
            <p:ph type="title"/>
          </p:nvPr>
        </p:nvSpPr>
        <p:spPr>
          <a:xfrm>
            <a:off x="0" y="728663"/>
            <a:ext cx="12192000" cy="677108"/>
          </a:xfrm>
        </p:spPr>
        <p:txBody>
          <a:bodyPr/>
          <a:lstStyle/>
          <a:p>
            <a:pPr eaLnBrk="1" hangingPunct="1">
              <a:defRPr/>
            </a:pPr>
            <a:r>
              <a:rPr lang="en-ZA" b="1" dirty="0">
                <a:solidFill>
                  <a:srgbClr val="C00000"/>
                </a:solidFill>
                <a:ea typeface="+mn-ea"/>
              </a:rPr>
              <a:t>Myths about the m</a:t>
            </a:r>
            <a:r>
              <a:rPr lang="en-US" b="1" dirty="0" err="1">
                <a:solidFill>
                  <a:srgbClr val="C00000"/>
                </a:solidFill>
              </a:rPr>
              <a:t>issing</a:t>
            </a:r>
            <a:r>
              <a:rPr lang="en-US" b="1" dirty="0">
                <a:solidFill>
                  <a:srgbClr val="C00000"/>
                </a:solidFill>
              </a:rPr>
              <a:t> amendment</a:t>
            </a:r>
          </a:p>
        </p:txBody>
      </p:sp>
      <p:pic>
        <p:nvPicPr>
          <p:cNvPr id="7" name="Picture 6">
            <a:extLst>
              <a:ext uri="{FF2B5EF4-FFF2-40B4-BE49-F238E27FC236}">
                <a16:creationId xmlns:a16="http://schemas.microsoft.com/office/drawing/2014/main" id="{B0866E9F-3274-4012-BABB-229724CEAB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91475" y="1842679"/>
            <a:ext cx="3505200" cy="1943623"/>
          </a:xfrm>
          <a:prstGeom prst="rect">
            <a:avLst/>
          </a:prstGeom>
        </p:spPr>
      </p:pic>
    </p:spTree>
    <p:extLst>
      <p:ext uri="{BB962C8B-B14F-4D97-AF65-F5344CB8AC3E}">
        <p14:creationId xmlns:p14="http://schemas.microsoft.com/office/powerpoint/2010/main" val="1414537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0B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89688"/>
            <a:ext cx="10801350" cy="5078313"/>
          </a:xfrm>
        </p:spPr>
        <p:txBody>
          <a:bodyPr/>
          <a:lstStyle/>
          <a:p>
            <a:pPr marL="447675" lvl="0" indent="-447675" eaLnBrk="1" hangingPunct="1">
              <a:spcBef>
                <a:spcPts val="0"/>
              </a:spcBef>
              <a:spcAft>
                <a:spcPts val="1800"/>
              </a:spcAft>
              <a:buSzPct val="90000"/>
              <a:buFont typeface="Wingdings" panose="05000000000000000000" pitchFamily="2" charset="2"/>
              <a:buChar char="l"/>
              <a:defRPr/>
            </a:pPr>
            <a:r>
              <a:rPr lang="en-ZA" sz="2600" b="1" dirty="0"/>
              <a:t>Protecting same-sex couples against </a:t>
            </a:r>
            <a:br>
              <a:rPr lang="en-ZA" sz="2600" b="1" dirty="0"/>
            </a:br>
            <a:r>
              <a:rPr lang="en-ZA" sz="2600" b="1" dirty="0"/>
              <a:t>domestic violence would NOT imply </a:t>
            </a:r>
            <a:br>
              <a:rPr lang="en-ZA" sz="2600" b="1" dirty="0"/>
            </a:br>
            <a:r>
              <a:rPr lang="en-ZA" sz="2600" b="1" dirty="0"/>
              <a:t>approval of same-sex relationships. </a:t>
            </a:r>
          </a:p>
          <a:p>
            <a:pPr marL="809625" lvl="1" indent="-361950" eaLnBrk="1" hangingPunct="1">
              <a:spcBef>
                <a:spcPts val="0"/>
              </a:spcBef>
              <a:spcAft>
                <a:spcPts val="1200"/>
              </a:spcAft>
              <a:buSzPct val="80000"/>
              <a:buFont typeface="Wingdings" panose="05000000000000000000" pitchFamily="2" charset="2"/>
              <a:buChar char="£"/>
              <a:defRPr/>
            </a:pPr>
            <a:r>
              <a:rPr lang="en-ZA" sz="2200" dirty="0">
                <a:ea typeface="+mn-ea"/>
              </a:rPr>
              <a:t>The law protects unmarried opposite-sex </a:t>
            </a:r>
            <a:br>
              <a:rPr lang="en-ZA" sz="2200" dirty="0">
                <a:ea typeface="+mn-ea"/>
              </a:rPr>
            </a:br>
            <a:r>
              <a:rPr lang="en-ZA" sz="2200" dirty="0">
                <a:ea typeface="+mn-ea"/>
              </a:rPr>
              <a:t>couples, but no one assumes that this is the </a:t>
            </a:r>
            <a:br>
              <a:rPr lang="en-ZA" sz="2200" dirty="0">
                <a:ea typeface="+mn-ea"/>
              </a:rPr>
            </a:br>
            <a:r>
              <a:rPr lang="en-ZA" sz="2200" dirty="0">
                <a:ea typeface="+mn-ea"/>
              </a:rPr>
              <a:t>same as condoning sex before marriage. </a:t>
            </a:r>
          </a:p>
          <a:p>
            <a:pPr marL="809625" lvl="1" indent="-361950" eaLnBrk="1" hangingPunct="1">
              <a:spcBef>
                <a:spcPts val="0"/>
              </a:spcBef>
              <a:spcAft>
                <a:spcPts val="1200"/>
              </a:spcAft>
              <a:buSzPct val="80000"/>
              <a:buFont typeface="Wingdings" panose="05000000000000000000" pitchFamily="2" charset="2"/>
              <a:buChar char="£"/>
              <a:defRPr/>
            </a:pPr>
            <a:r>
              <a:rPr lang="en-ZA" sz="2200" dirty="0">
                <a:ea typeface="+mn-ea"/>
              </a:rPr>
              <a:t>Rape involving perpetrators and victims of the same sex is already covered by the rape law – why not domestic violence? </a:t>
            </a:r>
          </a:p>
          <a:p>
            <a:pPr marL="809625" lvl="1" indent="-361950" eaLnBrk="1" hangingPunct="1">
              <a:spcBef>
                <a:spcPts val="0"/>
              </a:spcBef>
              <a:spcAft>
                <a:spcPts val="1200"/>
              </a:spcAft>
              <a:buSzPct val="80000"/>
              <a:buFont typeface="Wingdings" panose="05000000000000000000" pitchFamily="2" charset="2"/>
              <a:buChar char="£"/>
              <a:defRPr/>
            </a:pPr>
            <a:r>
              <a:rPr lang="en-ZA" sz="2200" dirty="0">
                <a:ea typeface="+mn-ea"/>
              </a:rPr>
              <a:t>Allowing access to the courts to combat violence is not about approval or disapproval of any relationships – it is about combating violence. </a:t>
            </a:r>
          </a:p>
          <a:p>
            <a:pPr lvl="0">
              <a:defRPr/>
            </a:pPr>
            <a:endParaRPr lang="en-ZA" sz="4000" dirty="0">
              <a:solidFill>
                <a:srgbClr val="000000"/>
              </a:solidFill>
            </a:endParaRPr>
          </a:p>
        </p:txBody>
      </p:sp>
      <p:sp>
        <p:nvSpPr>
          <p:cNvPr id="6" name="Rectangle 2"/>
          <p:cNvSpPr>
            <a:spLocks noGrp="1" noChangeArrowheads="1"/>
          </p:cNvSpPr>
          <p:nvPr>
            <p:ph type="title"/>
          </p:nvPr>
        </p:nvSpPr>
        <p:spPr>
          <a:xfrm>
            <a:off x="0" y="728663"/>
            <a:ext cx="12192000" cy="677108"/>
          </a:xfrm>
        </p:spPr>
        <p:txBody>
          <a:bodyPr/>
          <a:lstStyle/>
          <a:p>
            <a:pPr eaLnBrk="1" hangingPunct="1">
              <a:defRPr/>
            </a:pPr>
            <a:r>
              <a:rPr lang="en-ZA" b="1" dirty="0">
                <a:solidFill>
                  <a:srgbClr val="C00000"/>
                </a:solidFill>
                <a:ea typeface="+mn-ea"/>
              </a:rPr>
              <a:t>Myths about the m</a:t>
            </a:r>
            <a:r>
              <a:rPr lang="en-US" b="1" dirty="0" err="1">
                <a:solidFill>
                  <a:srgbClr val="C00000"/>
                </a:solidFill>
              </a:rPr>
              <a:t>issing</a:t>
            </a:r>
            <a:r>
              <a:rPr lang="en-US" b="1" dirty="0">
                <a:solidFill>
                  <a:srgbClr val="C00000"/>
                </a:solidFill>
              </a:rPr>
              <a:t> amendment</a:t>
            </a:r>
          </a:p>
        </p:txBody>
      </p:sp>
      <p:pic>
        <p:nvPicPr>
          <p:cNvPr id="5" name="Picture 4">
            <a:extLst>
              <a:ext uri="{FF2B5EF4-FFF2-40B4-BE49-F238E27FC236}">
                <a16:creationId xmlns:a16="http://schemas.microsoft.com/office/drawing/2014/main" id="{D92463B9-2C15-4AC3-8DBB-8AF4DF40C4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36598" y="1885951"/>
            <a:ext cx="4260077" cy="2362200"/>
          </a:xfrm>
          <a:prstGeom prst="rect">
            <a:avLst/>
          </a:prstGeom>
        </p:spPr>
      </p:pic>
    </p:spTree>
    <p:extLst>
      <p:ext uri="{BB962C8B-B14F-4D97-AF65-F5344CB8AC3E}">
        <p14:creationId xmlns:p14="http://schemas.microsoft.com/office/powerpoint/2010/main" val="135862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695325" y="2279214"/>
            <a:ext cx="6619875" cy="3508653"/>
          </a:xfrm>
        </p:spPr>
        <p:txBody>
          <a:bodyPr wrap="square">
            <a:spAutoFit/>
          </a:bodyPr>
          <a:lstStyle/>
          <a:p>
            <a:pPr marL="447675" indent="-447675" eaLnBrk="1" hangingPunct="1">
              <a:spcBef>
                <a:spcPts val="0"/>
              </a:spcBef>
              <a:spcAft>
                <a:spcPts val="2400"/>
              </a:spcAft>
              <a:buSzPct val="90000"/>
              <a:buFont typeface="Wingdings" panose="05000000000000000000" pitchFamily="2" charset="2"/>
              <a:buChar char="l"/>
            </a:pPr>
            <a:r>
              <a:rPr lang="en-US" altLang="en-US" sz="2600" dirty="0"/>
              <a:t>The amendments are based primarily on the study of the implementation of the Combating of DV Act by the Legal Assistance Centre: </a:t>
            </a:r>
            <a:r>
              <a:rPr lang="en-US" altLang="en-US" sz="2600" i="1" dirty="0"/>
              <a:t>Seeking Safety </a:t>
            </a:r>
            <a:r>
              <a:rPr lang="en-US" altLang="en-US" sz="2600" dirty="0"/>
              <a:t>(2012). </a:t>
            </a:r>
          </a:p>
          <a:p>
            <a:pPr marL="447675" indent="-447675" eaLnBrk="1" hangingPunct="1">
              <a:spcBef>
                <a:spcPts val="0"/>
              </a:spcBef>
              <a:spcAft>
                <a:spcPts val="0"/>
              </a:spcAft>
              <a:buSzPct val="90000"/>
              <a:buFont typeface="Wingdings" panose="05000000000000000000" pitchFamily="2" charset="2"/>
              <a:buChar char="l"/>
            </a:pPr>
            <a:r>
              <a:rPr lang="en-US" altLang="en-US" sz="2600" dirty="0" smtClean="0"/>
              <a:t>The Ministry </a:t>
            </a:r>
            <a:r>
              <a:rPr lang="en-US" altLang="en-US" sz="2600" dirty="0"/>
              <a:t>of Justice invited public input on amendments </a:t>
            </a:r>
            <a:r>
              <a:rPr lang="en-US" altLang="en-US" sz="2600" dirty="0" smtClean="0"/>
              <a:t>to the </a:t>
            </a:r>
            <a:r>
              <a:rPr lang="en-US" altLang="en-US" sz="2600" dirty="0"/>
              <a:t>DV Act and commissioned </a:t>
            </a:r>
            <a:r>
              <a:rPr lang="en-US" altLang="en-US" sz="2600" dirty="0" smtClean="0"/>
              <a:t/>
            </a:r>
            <a:br>
              <a:rPr lang="en-US" altLang="en-US" sz="2600" dirty="0" smtClean="0"/>
            </a:br>
            <a:r>
              <a:rPr lang="en-US" altLang="en-US" sz="2600" dirty="0" smtClean="0"/>
              <a:t>LAC </a:t>
            </a:r>
            <a:r>
              <a:rPr lang="en-US" altLang="en-US" sz="2600" dirty="0"/>
              <a:t>to provide a working draft based on </a:t>
            </a:r>
            <a:r>
              <a:rPr lang="en-US" altLang="en-US" sz="2600" dirty="0" smtClean="0"/>
              <a:t>this input </a:t>
            </a:r>
            <a:r>
              <a:rPr lang="en-US" altLang="en-US" sz="2600" dirty="0"/>
              <a:t>(2016</a:t>
            </a:r>
            <a:r>
              <a:rPr lang="en-US" altLang="en-US" sz="2600" dirty="0" smtClean="0"/>
              <a:t>).</a:t>
            </a:r>
            <a:endParaRPr lang="en-US" altLang="en-US" sz="2600" dirty="0"/>
          </a:p>
        </p:txBody>
      </p:sp>
      <p:sp>
        <p:nvSpPr>
          <p:cNvPr id="3" name="TextBox 2"/>
          <p:cNvSpPr txBox="1"/>
          <p:nvPr/>
        </p:nvSpPr>
        <p:spPr>
          <a:xfrm>
            <a:off x="0" y="728663"/>
            <a:ext cx="7677150"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uLnTx/>
                <a:uFillTx/>
                <a:latin typeface="Open Sans Extrabold" panose="020B0906030804020204" pitchFamily="34" charset="0"/>
                <a:ea typeface="Open Sans Extrabold" panose="020B0906030804020204" pitchFamily="34" charset="0"/>
                <a:cs typeface="Open Sans Extrabold" panose="020B0906030804020204" pitchFamily="34" charset="0"/>
              </a:rPr>
              <a:t>Background to </a:t>
            </a:r>
            <a:br>
              <a:rPr kumimoji="0" lang="en-US" altLang="en-US" sz="4000" b="1" i="0" u="none" strike="noStrike" kern="1200" cap="none" spc="0" normalizeH="0" baseline="0" noProof="0" dirty="0">
                <a:ln>
                  <a:noFill/>
                </a:ln>
                <a:uLnTx/>
                <a:uFillTx/>
                <a:latin typeface="Open Sans Extrabold" panose="020B0906030804020204" pitchFamily="34" charset="0"/>
                <a:ea typeface="Open Sans Extrabold" panose="020B0906030804020204" pitchFamily="34" charset="0"/>
                <a:cs typeface="Open Sans Extrabold" panose="020B0906030804020204" pitchFamily="34" charset="0"/>
              </a:rPr>
            </a:br>
            <a:r>
              <a:rPr kumimoji="0" lang="en-US" altLang="en-US" sz="4000" b="1" i="0" u="none" strike="noStrike" kern="1200" cap="none" spc="0" normalizeH="0" baseline="0" noProof="0" dirty="0">
                <a:ln>
                  <a:noFill/>
                </a:ln>
                <a:uLnTx/>
                <a:uFillTx/>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pic>
        <p:nvPicPr>
          <p:cNvPr id="5" name="Picture 4">
            <a:extLst>
              <a:ext uri="{FF2B5EF4-FFF2-40B4-BE49-F238E27FC236}">
                <a16:creationId xmlns:a16="http://schemas.microsoft.com/office/drawing/2014/main" id="{C63DCDD8-BE7C-4466-AC2D-14C6E02EA2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777" y="728663"/>
            <a:ext cx="3848898" cy="5400675"/>
          </a:xfrm>
          <a:prstGeom prst="rect">
            <a:avLst/>
          </a:prstGeom>
        </p:spPr>
      </p:pic>
    </p:spTree>
    <p:extLst>
      <p:ext uri="{BB962C8B-B14F-4D97-AF65-F5344CB8AC3E}">
        <p14:creationId xmlns:p14="http://schemas.microsoft.com/office/powerpoint/2010/main" val="3769940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28663"/>
            <a:ext cx="12192000" cy="615553"/>
          </a:xfrm>
          <a:noFill/>
        </p:spPr>
        <p:txBody>
          <a:bodyPr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sp>
        <p:nvSpPr>
          <p:cNvPr id="41987" name="Rectangle 3"/>
          <p:cNvSpPr>
            <a:spLocks noGrp="1" noChangeArrowheads="1"/>
          </p:cNvSpPr>
          <p:nvPr>
            <p:ph type="body" idx="1"/>
          </p:nvPr>
        </p:nvSpPr>
        <p:spPr>
          <a:xfrm>
            <a:off x="695325" y="1601787"/>
            <a:ext cx="10801350" cy="3539430"/>
          </a:xfrm>
        </p:spPr>
        <p:txBody>
          <a:bodyPr/>
          <a:lstStyle/>
          <a:p>
            <a:pPr marL="447675" indent="-447675" eaLnBrk="1" hangingPunct="1">
              <a:spcBef>
                <a:spcPts val="0"/>
              </a:spcBef>
              <a:spcAft>
                <a:spcPts val="1800"/>
              </a:spcAft>
              <a:buSzPct val="90000"/>
              <a:buFont typeface="Wingdings" panose="05000000000000000000" pitchFamily="2" charset="2"/>
              <a:buChar char="l"/>
            </a:pPr>
            <a:r>
              <a:rPr lang="en-US" altLang="en-US" sz="2800" b="1" dirty="0"/>
              <a:t>Definition of “domestic relationship”: </a:t>
            </a:r>
            <a:r>
              <a:rPr lang="en-US" altLang="en-US" sz="2800" dirty="0"/>
              <a:t>Include </a:t>
            </a:r>
            <a:r>
              <a:rPr lang="en-US" altLang="en-US" sz="2800" dirty="0" smtClean="0"/>
              <a:t>children, </a:t>
            </a:r>
            <a:br>
              <a:rPr lang="en-US" altLang="en-US" sz="2800" dirty="0" smtClean="0"/>
            </a:br>
            <a:r>
              <a:rPr lang="en-US" altLang="en-US" sz="2800" dirty="0" smtClean="0"/>
              <a:t>and persons with illnesses or disabilities, </a:t>
            </a:r>
            <a:r>
              <a:rPr lang="en-US" altLang="en-US" sz="2800" dirty="0"/>
              <a:t>and their primary </a:t>
            </a:r>
            <a:r>
              <a:rPr lang="en-US" altLang="en-US" sz="2800" dirty="0" smtClean="0"/>
              <a:t>caretakers.</a:t>
            </a:r>
            <a:endParaRPr lang="en-US" altLang="en-US" sz="2800" dirty="0"/>
          </a:p>
          <a:p>
            <a:pPr marL="895350" lvl="1" indent="-447675" eaLnBrk="1" hangingPunct="1">
              <a:spcBef>
                <a:spcPts val="0"/>
              </a:spcBef>
              <a:spcAft>
                <a:spcPts val="1800"/>
              </a:spcAft>
              <a:buSzPct val="80000"/>
              <a:buFont typeface="Wingdings" panose="05000000000000000000" pitchFamily="2" charset="2"/>
              <a:buChar char="£"/>
            </a:pPr>
            <a:r>
              <a:rPr lang="en-US" altLang="en-US" sz="2400" dirty="0"/>
              <a:t>the persons being cared for </a:t>
            </a:r>
            <a:r>
              <a:rPr lang="en-US" altLang="en-US" sz="2400" dirty="0" smtClean="0"/>
              <a:t>are in </a:t>
            </a:r>
            <a:r>
              <a:rPr lang="en-US" altLang="en-US" sz="2400" dirty="0"/>
              <a:t/>
            </a:r>
            <a:br>
              <a:rPr lang="en-US" altLang="en-US" sz="2400" dirty="0"/>
            </a:br>
            <a:r>
              <a:rPr lang="en-US" altLang="en-US" sz="2400" dirty="0"/>
              <a:t>positions of vulnerability and </a:t>
            </a:r>
            <a:r>
              <a:rPr lang="en-US" altLang="en-US" sz="2400" dirty="0" smtClean="0"/>
              <a:t>could be </a:t>
            </a:r>
            <a:br>
              <a:rPr lang="en-US" altLang="en-US" sz="2400" dirty="0" smtClean="0"/>
            </a:br>
            <a:r>
              <a:rPr lang="en-US" altLang="en-US" sz="2400" dirty="0" smtClean="0"/>
              <a:t>subject </a:t>
            </a:r>
            <a:r>
              <a:rPr lang="en-US" altLang="en-US" sz="2400" dirty="0"/>
              <a:t>to abuse </a:t>
            </a:r>
          </a:p>
          <a:p>
            <a:pPr marL="895350" lvl="1" indent="-447675" eaLnBrk="1" hangingPunct="1">
              <a:spcBef>
                <a:spcPts val="0"/>
              </a:spcBef>
              <a:spcAft>
                <a:spcPts val="1800"/>
              </a:spcAft>
              <a:buSzPct val="80000"/>
              <a:buFont typeface="Wingdings" panose="05000000000000000000" pitchFamily="2" charset="2"/>
              <a:buChar char="£"/>
            </a:pPr>
            <a:r>
              <a:rPr lang="en-US" altLang="en-US" sz="2400" dirty="0"/>
              <a:t>there are indications that some </a:t>
            </a:r>
            <a:br>
              <a:rPr lang="en-US" altLang="en-US" sz="2400" dirty="0"/>
            </a:br>
            <a:r>
              <a:rPr lang="en-US" altLang="en-US" sz="2400" dirty="0"/>
              <a:t>primary </a:t>
            </a:r>
            <a:r>
              <a:rPr lang="en-US" altLang="en-US" sz="2400" dirty="0" smtClean="0"/>
              <a:t>caretakers for such persons </a:t>
            </a:r>
            <a:br>
              <a:rPr lang="en-US" altLang="en-US" sz="2400" dirty="0" smtClean="0"/>
            </a:br>
            <a:r>
              <a:rPr lang="en-US" altLang="en-US" sz="2400" dirty="0" smtClean="0"/>
              <a:t>have </a:t>
            </a:r>
            <a:r>
              <a:rPr lang="en-US" altLang="en-US" sz="2400" dirty="0"/>
              <a:t>engaged </a:t>
            </a:r>
            <a:r>
              <a:rPr lang="en-US" altLang="en-US" sz="2400" dirty="0" smtClean="0"/>
              <a:t>in </a:t>
            </a:r>
            <a:r>
              <a:rPr lang="en-US" altLang="en-US" sz="2400" dirty="0"/>
              <a:t>abusive </a:t>
            </a:r>
            <a:r>
              <a:rPr lang="en-US" altLang="en-US" sz="2400" dirty="0" err="1"/>
              <a:t>behaviours</a:t>
            </a:r>
            <a:endParaRPr lang="en-US" altLang="en-US" sz="2400" dirty="0"/>
          </a:p>
        </p:txBody>
      </p:sp>
      <p:pic>
        <p:nvPicPr>
          <p:cNvPr id="4" name="Picture 3">
            <a:extLst>
              <a:ext uri="{FF2B5EF4-FFF2-40B4-BE49-F238E27FC236}">
                <a16:creationId xmlns:a16="http://schemas.microsoft.com/office/drawing/2014/main" id="{EBC75B50-A0F9-436B-9E47-5BB5BA77D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595" y="2857499"/>
            <a:ext cx="4570079" cy="3413587"/>
          </a:xfrm>
          <a:prstGeom prst="rect">
            <a:avLst/>
          </a:prstGeom>
        </p:spPr>
      </p:pic>
    </p:spTree>
    <p:extLst>
      <p:ext uri="{BB962C8B-B14F-4D97-AF65-F5344CB8AC3E}">
        <p14:creationId xmlns:p14="http://schemas.microsoft.com/office/powerpoint/2010/main" val="381400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3FB49F-EABF-40FB-A68A-9E2D316BBA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62875" y="728664"/>
            <a:ext cx="3733800" cy="4976812"/>
          </a:xfrm>
          <a:prstGeom prst="rect">
            <a:avLst/>
          </a:prstGeom>
        </p:spPr>
      </p:pic>
      <p:sp>
        <p:nvSpPr>
          <p:cNvPr id="41987" name="Rectangle 3"/>
          <p:cNvSpPr>
            <a:spLocks noGrp="1" noChangeArrowheads="1"/>
          </p:cNvSpPr>
          <p:nvPr>
            <p:ph type="body" idx="1"/>
          </p:nvPr>
        </p:nvSpPr>
        <p:spPr>
          <a:xfrm>
            <a:off x="695325" y="1581150"/>
            <a:ext cx="8115300" cy="4247317"/>
          </a:xfrm>
        </p:spPr>
        <p:txBody>
          <a:bodyPr/>
          <a:lstStyle/>
          <a:p>
            <a:pPr marL="447675" indent="-447675" eaLnBrk="1" hangingPunct="1">
              <a:spcBef>
                <a:spcPts val="0"/>
              </a:spcBef>
              <a:spcAft>
                <a:spcPts val="2400"/>
              </a:spcAft>
              <a:buSzPct val="90000"/>
              <a:buFont typeface="Wingdings" panose="05000000000000000000" pitchFamily="2" charset="2"/>
              <a:buChar char="l"/>
            </a:pPr>
            <a:r>
              <a:rPr lang="en-US" altLang="en-US" sz="2800" b="1" dirty="0"/>
              <a:t>Procedural changes: </a:t>
            </a:r>
            <a:r>
              <a:rPr lang="en-US" altLang="en-US" sz="2800" dirty="0"/>
              <a:t>Simplify procedure </a:t>
            </a:r>
            <a:br>
              <a:rPr lang="en-US" altLang="en-US" sz="2800" dirty="0"/>
            </a:br>
            <a:r>
              <a:rPr lang="en-US" altLang="en-US" sz="2800" dirty="0"/>
              <a:t>for notice of court hearing to consider </a:t>
            </a:r>
            <a:br>
              <a:rPr lang="en-US" altLang="en-US" sz="2800" dirty="0"/>
            </a:br>
            <a:r>
              <a:rPr lang="en-US" altLang="en-US" sz="2800" dirty="0"/>
              <a:t>making interim protection order into </a:t>
            </a:r>
            <a:br>
              <a:rPr lang="en-US" altLang="en-US" sz="2800" dirty="0"/>
            </a:br>
            <a:r>
              <a:rPr lang="en-US" altLang="en-US" sz="2800" dirty="0"/>
              <a:t>final protection </a:t>
            </a:r>
            <a:r>
              <a:rPr lang="en-US" altLang="en-US" sz="2800" dirty="0" smtClean="0"/>
              <a:t>order.</a:t>
            </a:r>
            <a:endParaRPr lang="en-US" altLang="en-US" sz="2800" dirty="0"/>
          </a:p>
          <a:p>
            <a:pPr marL="809625" lvl="1" indent="-361950" eaLnBrk="1" hangingPunct="1">
              <a:spcBef>
                <a:spcPts val="0"/>
              </a:spcBef>
              <a:spcAft>
                <a:spcPts val="1800"/>
              </a:spcAft>
              <a:buSzPct val="80000"/>
              <a:buFont typeface="Wingdings" panose="05000000000000000000" pitchFamily="2" charset="2"/>
              <a:buChar char="£"/>
            </a:pPr>
            <a:r>
              <a:rPr lang="en-US" altLang="en-US" sz="2400" dirty="0"/>
              <a:t>This part of the law currently involves </a:t>
            </a:r>
            <a:br>
              <a:rPr lang="en-US" altLang="en-US" sz="2400" dirty="0"/>
            </a:br>
            <a:r>
              <a:rPr lang="en-US" altLang="en-US" sz="2400" dirty="0"/>
              <a:t>paperwork that has proved particularly </a:t>
            </a:r>
            <a:br>
              <a:rPr lang="en-US" altLang="en-US" sz="2400" dirty="0"/>
            </a:br>
            <a:r>
              <a:rPr lang="en-US" altLang="en-US" sz="2400" dirty="0"/>
              <a:t>confusing to respondents. The procedure </a:t>
            </a:r>
            <a:br>
              <a:rPr lang="en-US" altLang="en-US" sz="2400" dirty="0"/>
            </a:br>
            <a:r>
              <a:rPr lang="en-US" altLang="en-US" sz="2400" dirty="0"/>
              <a:t>will be simplified to make sure that both </a:t>
            </a:r>
            <a:br>
              <a:rPr lang="en-US" altLang="en-US" sz="2400" dirty="0"/>
            </a:br>
            <a:r>
              <a:rPr lang="en-US" altLang="en-US" sz="2400" dirty="0"/>
              <a:t>parties get clear notice to come to court </a:t>
            </a:r>
            <a:br>
              <a:rPr lang="en-US" altLang="en-US" sz="2400" dirty="0"/>
            </a:br>
            <a:r>
              <a:rPr lang="en-US" altLang="en-US" sz="2400" dirty="0"/>
              <a:t>to tell their side of the story. </a:t>
            </a:r>
          </a:p>
        </p:txBody>
      </p:sp>
      <p:sp>
        <p:nvSpPr>
          <p:cNvPr id="7" name="Rectangle 2">
            <a:extLst>
              <a:ext uri="{FF2B5EF4-FFF2-40B4-BE49-F238E27FC236}">
                <a16:creationId xmlns:a16="http://schemas.microsoft.com/office/drawing/2014/main" id="{1EFCE420-059F-4B51-AA31-19D320C37132}"/>
              </a:ext>
            </a:extLst>
          </p:cNvPr>
          <p:cNvSpPr>
            <a:spLocks noGrp="1" noChangeArrowheads="1"/>
          </p:cNvSpPr>
          <p:nvPr>
            <p:ph type="title"/>
          </p:nvPr>
        </p:nvSpPr>
        <p:spPr>
          <a:xfrm>
            <a:off x="0" y="728663"/>
            <a:ext cx="9391650" cy="615553"/>
          </a:xfrm>
          <a:noFill/>
        </p:spPr>
        <p:txBody>
          <a:bodyPr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spTree>
    <p:extLst>
      <p:ext uri="{BB962C8B-B14F-4D97-AF65-F5344CB8AC3E}">
        <p14:creationId xmlns:p14="http://schemas.microsoft.com/office/powerpoint/2010/main" val="415315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95325" y="1668462"/>
            <a:ext cx="6629400" cy="3139321"/>
          </a:xfrm>
        </p:spPr>
        <p:txBody>
          <a:bodyPr/>
          <a:lstStyle/>
          <a:p>
            <a:pPr marL="447675" indent="-447675" eaLnBrk="1" hangingPunct="1">
              <a:spcBef>
                <a:spcPts val="0"/>
              </a:spcBef>
              <a:spcAft>
                <a:spcPts val="2400"/>
              </a:spcAft>
              <a:buSzPct val="90000"/>
              <a:buFont typeface="Wingdings" panose="05000000000000000000" pitchFamily="2" charset="2"/>
              <a:buChar char="l"/>
            </a:pPr>
            <a:r>
              <a:rPr lang="en-US" altLang="en-US" sz="2800" b="1" dirty="0"/>
              <a:t>Protection against intimidation: </a:t>
            </a:r>
            <a:br>
              <a:rPr lang="en-US" altLang="en-US" sz="2800" b="1" dirty="0"/>
            </a:br>
            <a:r>
              <a:rPr lang="en-US" altLang="en-US" sz="2800" dirty="0"/>
              <a:t>Strengthen monitoring provisions </a:t>
            </a:r>
            <a:br>
              <a:rPr lang="en-US" altLang="en-US" sz="2800" dirty="0"/>
            </a:br>
            <a:r>
              <a:rPr lang="en-US" altLang="en-US" sz="2800" dirty="0"/>
              <a:t>to check for intimidation if applicant does not return to court after getting an interim </a:t>
            </a:r>
            <a:r>
              <a:rPr lang="en-US" altLang="en-US" sz="2800" dirty="0" smtClean="0"/>
              <a:t>order.</a:t>
            </a:r>
            <a:endParaRPr lang="en-US" altLang="en-US" sz="2800" dirty="0"/>
          </a:p>
          <a:p>
            <a:pPr marL="809625" lvl="1" indent="-361950" eaLnBrk="1" hangingPunct="1">
              <a:spcBef>
                <a:spcPts val="0"/>
              </a:spcBef>
              <a:spcAft>
                <a:spcPts val="1800"/>
              </a:spcAft>
              <a:buSzPct val="80000"/>
              <a:buFont typeface="Wingdings" panose="05000000000000000000" pitchFamily="2" charset="2"/>
              <a:buChar char="£"/>
            </a:pPr>
            <a:r>
              <a:rPr lang="en-US" altLang="en-US" sz="2400" dirty="0"/>
              <a:t>Add involvement of </a:t>
            </a:r>
            <a:r>
              <a:rPr lang="en-US" altLang="en-US" sz="2400" b="1" dirty="0"/>
              <a:t>social worker </a:t>
            </a:r>
            <a:r>
              <a:rPr lang="en-US" altLang="en-US" sz="2400" dirty="0"/>
              <a:t>and </a:t>
            </a:r>
            <a:r>
              <a:rPr lang="en-US" altLang="en-US" sz="2400" b="1" dirty="0"/>
              <a:t>clerk of court </a:t>
            </a:r>
            <a:r>
              <a:rPr lang="en-US" altLang="en-US" sz="2400" dirty="0"/>
              <a:t>in addition to </a:t>
            </a:r>
            <a:r>
              <a:rPr lang="en-US" altLang="en-US" sz="2400" b="1" dirty="0"/>
              <a:t>police</a:t>
            </a:r>
            <a:r>
              <a:rPr lang="en-US" altLang="en-US" sz="2400" dirty="0"/>
              <a:t>, </a:t>
            </a:r>
            <a:r>
              <a:rPr lang="en-US" altLang="en-US" sz="2400" dirty="0" smtClean="0"/>
              <a:t>and </a:t>
            </a:r>
            <a:r>
              <a:rPr lang="en-US" altLang="en-US" sz="2400" dirty="0"/>
              <a:t>require </a:t>
            </a:r>
            <a:r>
              <a:rPr lang="en-US" altLang="en-US" sz="2400" b="1" dirty="0"/>
              <a:t>feedback to magistrate </a:t>
            </a:r>
            <a:r>
              <a:rPr lang="en-US" altLang="en-US" sz="2400" dirty="0"/>
              <a:t>who issued interim order</a:t>
            </a:r>
          </a:p>
        </p:txBody>
      </p:sp>
      <p:sp>
        <p:nvSpPr>
          <p:cNvPr id="7" name="Rectangle 2">
            <a:extLst>
              <a:ext uri="{FF2B5EF4-FFF2-40B4-BE49-F238E27FC236}">
                <a16:creationId xmlns:a16="http://schemas.microsoft.com/office/drawing/2014/main" id="{D1D0BBD4-2436-4B88-A338-40E464A29F09}"/>
              </a:ext>
            </a:extLst>
          </p:cNvPr>
          <p:cNvSpPr>
            <a:spLocks noGrp="1" noChangeArrowheads="1"/>
          </p:cNvSpPr>
          <p:nvPr>
            <p:ph type="title"/>
          </p:nvPr>
        </p:nvSpPr>
        <p:spPr>
          <a:xfrm>
            <a:off x="0" y="728663"/>
            <a:ext cx="12192000" cy="615553"/>
          </a:xfrm>
          <a:noFill/>
        </p:spPr>
        <p:txBody>
          <a:bodyPr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pic>
        <p:nvPicPr>
          <p:cNvPr id="6" name="Picture 5">
            <a:extLst>
              <a:ext uri="{FF2B5EF4-FFF2-40B4-BE49-F238E27FC236}">
                <a16:creationId xmlns:a16="http://schemas.microsoft.com/office/drawing/2014/main" id="{62B64F60-BF6F-4887-85F7-4B5DFB4B9A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53275" y="1771650"/>
            <a:ext cx="4343400" cy="4357685"/>
          </a:xfrm>
          <a:prstGeom prst="rect">
            <a:avLst/>
          </a:prstGeom>
        </p:spPr>
      </p:pic>
    </p:spTree>
    <p:extLst>
      <p:ext uri="{BB962C8B-B14F-4D97-AF65-F5344CB8AC3E}">
        <p14:creationId xmlns:p14="http://schemas.microsoft.com/office/powerpoint/2010/main" val="1540918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28663"/>
            <a:ext cx="12192000" cy="615553"/>
          </a:xfrm>
          <a:noFill/>
        </p:spPr>
        <p:txBody>
          <a:bodyPr vert="horz"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sp>
        <p:nvSpPr>
          <p:cNvPr id="41987" name="Rectangle 3"/>
          <p:cNvSpPr>
            <a:spLocks noGrp="1" noChangeArrowheads="1"/>
          </p:cNvSpPr>
          <p:nvPr>
            <p:ph type="body" idx="1"/>
          </p:nvPr>
        </p:nvSpPr>
        <p:spPr>
          <a:xfrm>
            <a:off x="695325" y="1581151"/>
            <a:ext cx="7543800" cy="3985706"/>
          </a:xfrm>
        </p:spPr>
        <p:txBody>
          <a:bodyPr/>
          <a:lstStyle/>
          <a:p>
            <a:pPr marL="447675" indent="-447675" eaLnBrk="1" hangingPunct="1">
              <a:spcBef>
                <a:spcPts val="0"/>
              </a:spcBef>
              <a:spcAft>
                <a:spcPts val="1800"/>
              </a:spcAft>
              <a:buSzPct val="90000"/>
              <a:buFont typeface="Wingdings" panose="05000000000000000000" pitchFamily="2" charset="2"/>
              <a:buChar char="l"/>
            </a:pPr>
            <a:r>
              <a:rPr lang="en-US" altLang="en-US" sz="2800" b="1" dirty="0"/>
              <a:t>Reduce trauma in court</a:t>
            </a:r>
            <a:r>
              <a:rPr lang="en-US" altLang="en-US" sz="2800" dirty="0"/>
              <a:t>: Apply </a:t>
            </a:r>
            <a:r>
              <a:rPr lang="en-GB" altLang="en-US" sz="2800" dirty="0"/>
              <a:t>s</a:t>
            </a:r>
            <a:r>
              <a:rPr lang="en-GB" sz="2800" dirty="0"/>
              <a:t>pecial arrangements for </a:t>
            </a:r>
            <a:r>
              <a:rPr lang="en-US" altLang="en-US" sz="2800" dirty="0"/>
              <a:t>vulnerable witnesses </a:t>
            </a:r>
            <a:r>
              <a:rPr lang="en-US" altLang="en-US" sz="2800" dirty="0" smtClean="0"/>
              <a:t>to </a:t>
            </a:r>
            <a:r>
              <a:rPr lang="en-US" altLang="en-US" sz="2800" dirty="0"/>
              <a:t>protection order </a:t>
            </a:r>
            <a:r>
              <a:rPr lang="en-US" altLang="en-US" sz="2800" dirty="0" smtClean="0"/>
              <a:t>proceedings.</a:t>
            </a:r>
            <a:endParaRPr lang="en-US" altLang="en-US" sz="2800" dirty="0"/>
          </a:p>
          <a:p>
            <a:pPr marL="809625" lvl="1" indent="-361950" eaLnBrk="1" hangingPunct="1">
              <a:spcBef>
                <a:spcPts val="0"/>
              </a:spcBef>
              <a:spcAft>
                <a:spcPts val="1200"/>
              </a:spcAft>
              <a:buSzPct val="80000"/>
              <a:buFont typeface="Wingdings" panose="05000000000000000000" pitchFamily="2" charset="2"/>
              <a:buChar char="£"/>
            </a:pPr>
            <a:r>
              <a:rPr lang="en-GB" sz="2400" dirty="0"/>
              <a:t>rearranging the courtroom </a:t>
            </a:r>
          </a:p>
          <a:p>
            <a:pPr marL="809625" lvl="1" indent="-361950" eaLnBrk="1" hangingPunct="1">
              <a:spcBef>
                <a:spcPts val="0"/>
              </a:spcBef>
              <a:spcAft>
                <a:spcPts val="1200"/>
              </a:spcAft>
              <a:buSzPct val="80000"/>
              <a:buFont typeface="Wingdings" panose="05000000000000000000" pitchFamily="2" charset="2"/>
              <a:buChar char="£"/>
            </a:pPr>
            <a:r>
              <a:rPr lang="en-GB" sz="2400" dirty="0"/>
              <a:t>using one-way screens or closed circuit TV</a:t>
            </a:r>
          </a:p>
          <a:p>
            <a:pPr marL="809625" lvl="1" indent="-361950" eaLnBrk="1" hangingPunct="1">
              <a:spcBef>
                <a:spcPts val="0"/>
              </a:spcBef>
              <a:spcAft>
                <a:spcPts val="1200"/>
              </a:spcAft>
              <a:buSzPct val="80000"/>
              <a:buFont typeface="Wingdings" panose="05000000000000000000" pitchFamily="2" charset="2"/>
              <a:buChar char="£"/>
            </a:pPr>
            <a:r>
              <a:rPr lang="en-GB" sz="2400" dirty="0"/>
              <a:t>support persons to comfort the victim </a:t>
            </a:r>
          </a:p>
          <a:p>
            <a:pPr marL="809625" lvl="1" indent="-361950" eaLnBrk="1" hangingPunct="1">
              <a:spcBef>
                <a:spcPts val="0"/>
              </a:spcBef>
              <a:spcAft>
                <a:spcPts val="1200"/>
              </a:spcAft>
              <a:buSzPct val="80000"/>
              <a:buFont typeface="Wingdings" panose="05000000000000000000" pitchFamily="2" charset="2"/>
              <a:buChar char="£"/>
            </a:pPr>
            <a:r>
              <a:rPr lang="en-GB" sz="2400" dirty="0"/>
              <a:t>use of intermediaries to restate questions </a:t>
            </a:r>
          </a:p>
          <a:p>
            <a:pPr marL="809625" lvl="1" indent="-361950" eaLnBrk="1" hangingPunct="1">
              <a:spcBef>
                <a:spcPts val="0"/>
              </a:spcBef>
              <a:spcAft>
                <a:spcPts val="1800"/>
              </a:spcAft>
              <a:buSzPct val="80000"/>
              <a:buFont typeface="Wingdings" panose="05000000000000000000" pitchFamily="2" charset="2"/>
              <a:buChar char="£"/>
            </a:pPr>
            <a:r>
              <a:rPr lang="en-GB" sz="2400" dirty="0"/>
              <a:t>other steps that may be “expedient and desirable”.</a:t>
            </a:r>
          </a:p>
        </p:txBody>
      </p:sp>
      <p:sp>
        <p:nvSpPr>
          <p:cNvPr id="4" name="TextBox 3"/>
          <p:cNvSpPr txBox="1"/>
          <p:nvPr/>
        </p:nvSpPr>
        <p:spPr>
          <a:xfrm>
            <a:off x="8324850" y="4119382"/>
            <a:ext cx="3171825" cy="1398808"/>
          </a:xfrm>
          <a:prstGeom prst="rect">
            <a:avLst/>
          </a:prstGeom>
          <a:solidFill>
            <a:schemeClr val="bg1"/>
          </a:solidFill>
          <a:ln w="28575">
            <a:solidFill>
              <a:schemeClr val="tx1"/>
            </a:solidFill>
          </a:ln>
        </p:spPr>
        <p:txBody>
          <a:bodyPr wrap="square" lIns="252000" tIns="144000" rIns="252000" bIns="144000" rtlCol="0">
            <a:spAutoFit/>
          </a:bodyPr>
          <a:lstStyle/>
          <a:p>
            <a:pPr algn="ctr"/>
            <a:r>
              <a:rPr lang="en-ZA" dirty="0">
                <a:solidFill>
                  <a:srgbClr val="C00000"/>
                </a:solidFill>
                <a:latin typeface="Open Sans" panose="020B0606030504020204" pitchFamily="34" charset="0"/>
                <a:cs typeface="Open Sans" panose="020B0606030504020204" pitchFamily="34" charset="0"/>
              </a:rPr>
              <a:t>Such special arrangements are currently only available in criminal proceedings about domestic violence</a:t>
            </a:r>
            <a:r>
              <a:rPr lang="en-ZA" dirty="0" smtClean="0">
                <a:solidFill>
                  <a:srgbClr val="C00000"/>
                </a:solidFill>
                <a:latin typeface="Open Sans" panose="020B0606030504020204" pitchFamily="34" charset="0"/>
                <a:cs typeface="Open Sans" panose="020B0606030504020204" pitchFamily="34" charset="0"/>
              </a:rPr>
              <a:t>.</a:t>
            </a:r>
            <a:endParaRPr lang="en-ZA" dirty="0">
              <a:solidFill>
                <a:srgbClr val="C00000"/>
              </a:solidFill>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833AB367-BBDE-4D94-AEFF-2E7E2CDBB6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5800" y="1646766"/>
            <a:ext cx="3190876" cy="2213134"/>
          </a:xfrm>
          <a:prstGeom prst="rect">
            <a:avLst/>
          </a:prstGeom>
        </p:spPr>
      </p:pic>
    </p:spTree>
    <p:extLst>
      <p:ext uri="{BB962C8B-B14F-4D97-AF65-F5344CB8AC3E}">
        <p14:creationId xmlns:p14="http://schemas.microsoft.com/office/powerpoint/2010/main" val="344438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28663"/>
            <a:ext cx="12192000" cy="615553"/>
          </a:xfrm>
          <a:noFill/>
        </p:spPr>
        <p:txBody>
          <a:bodyPr vert="horz"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sp>
        <p:nvSpPr>
          <p:cNvPr id="41987" name="Rectangle 3"/>
          <p:cNvSpPr>
            <a:spLocks noGrp="1" noChangeArrowheads="1"/>
          </p:cNvSpPr>
          <p:nvPr>
            <p:ph type="body" idx="1"/>
          </p:nvPr>
        </p:nvSpPr>
        <p:spPr>
          <a:xfrm>
            <a:off x="695325" y="1638300"/>
            <a:ext cx="10801350" cy="861774"/>
          </a:xfrm>
        </p:spPr>
        <p:txBody>
          <a:bodyPr/>
          <a:lstStyle/>
          <a:p>
            <a:pPr marL="447675" indent="-447675" eaLnBrk="1" hangingPunct="1">
              <a:spcBef>
                <a:spcPts val="0"/>
              </a:spcBef>
              <a:spcAft>
                <a:spcPts val="2400"/>
              </a:spcAft>
              <a:buSzPct val="90000"/>
              <a:buFont typeface="Wingdings" panose="05000000000000000000" pitchFamily="2" charset="2"/>
              <a:buChar char="l"/>
            </a:pPr>
            <a:r>
              <a:rPr lang="en-US" altLang="en-US" sz="2800" b="1" dirty="0"/>
              <a:t>Involve social workers</a:t>
            </a:r>
            <a:r>
              <a:rPr lang="en-US" altLang="en-US" sz="2800" dirty="0"/>
              <a:t>: Make provision for social worker reports for court’s guidance if </a:t>
            </a:r>
            <a:r>
              <a:rPr lang="en-US" altLang="en-US" sz="2800" dirty="0" smtClean="0"/>
              <a:t>necessary.</a:t>
            </a:r>
            <a:endParaRPr lang="en-US" altLang="en-US" sz="2800" dirty="0"/>
          </a:p>
        </p:txBody>
      </p:sp>
      <p:pic>
        <p:nvPicPr>
          <p:cNvPr id="4" name="Picture 3">
            <a:extLst>
              <a:ext uri="{FF2B5EF4-FFF2-40B4-BE49-F238E27FC236}">
                <a16:creationId xmlns:a16="http://schemas.microsoft.com/office/drawing/2014/main" id="{0AF3AFBA-8F29-4EE9-91CB-CF98067B17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48474" y="2933699"/>
            <a:ext cx="3848101" cy="2368093"/>
          </a:xfrm>
          <a:prstGeom prst="rect">
            <a:avLst/>
          </a:prstGeom>
        </p:spPr>
      </p:pic>
      <p:sp>
        <p:nvSpPr>
          <p:cNvPr id="7" name="Rectangle 3">
            <a:extLst>
              <a:ext uri="{FF2B5EF4-FFF2-40B4-BE49-F238E27FC236}">
                <a16:creationId xmlns:a16="http://schemas.microsoft.com/office/drawing/2014/main" id="{42C61F56-FCA1-4F83-98A6-4CBFBD71AE78}"/>
              </a:ext>
            </a:extLst>
          </p:cNvPr>
          <p:cNvSpPr txBox="1">
            <a:spLocks noChangeArrowheads="1"/>
          </p:cNvSpPr>
          <p:nvPr/>
        </p:nvSpPr>
        <p:spPr>
          <a:xfrm>
            <a:off x="695325" y="2810590"/>
            <a:ext cx="5791200" cy="2585323"/>
          </a:xfrm>
          <a:prstGeom prst="rect">
            <a:avLst/>
          </a:prstGeom>
        </p:spPr>
        <p:txBody>
          <a:bodyPr vert="horz" wrap="square" lIns="0" tIns="0" rIns="0" bIns="0" rtlCol="0">
            <a:spAutoFit/>
          </a:bodyPr>
          <a:lstStyle>
            <a:lvl1pPr marL="342900" indent="-342900" algn="l" rtl="0" eaLnBrk="0" fontAlgn="base" hangingPunct="0">
              <a:spcBef>
                <a:spcPct val="20000"/>
              </a:spcBef>
              <a:spcAft>
                <a:spcPct val="0"/>
              </a:spcAft>
              <a:buChar char="•"/>
              <a:defRPr sz="3200">
                <a:solidFill>
                  <a:schemeClr val="tx1"/>
                </a:solidFill>
                <a:latin typeface="Open Sans" panose="020B0606030504020204" pitchFamily="34" charset="0"/>
                <a:ea typeface="+mn-ea"/>
                <a:cs typeface="Open Sans" panose="020B0606030504020204" pitchFamily="34" charset="0"/>
              </a:defRPr>
            </a:lvl1pPr>
            <a:lvl2pPr marL="742950" indent="-285750" algn="l" rtl="0" eaLnBrk="0" fontAlgn="base" hangingPunct="0">
              <a:spcBef>
                <a:spcPct val="20000"/>
              </a:spcBef>
              <a:spcAft>
                <a:spcPct val="0"/>
              </a:spcAft>
              <a:buChar char="–"/>
              <a:defRPr sz="2800">
                <a:solidFill>
                  <a:schemeClr val="tx1"/>
                </a:solidFill>
                <a:latin typeface="Open Sans" panose="020B0606030504020204" pitchFamily="34" charset="0"/>
                <a:cs typeface="Open Sans" panose="020B0606030504020204" pitchFamily="34" charset="0"/>
              </a:defRPr>
            </a:lvl2pPr>
            <a:lvl3pPr marL="1143000" indent="-228600" algn="l" rtl="0" eaLnBrk="0" fontAlgn="base" hangingPunct="0">
              <a:spcBef>
                <a:spcPct val="20000"/>
              </a:spcBef>
              <a:spcAft>
                <a:spcPct val="0"/>
              </a:spcAft>
              <a:buChar char="•"/>
              <a:defRPr sz="2400">
                <a:solidFill>
                  <a:schemeClr val="tx1"/>
                </a:solidFill>
                <a:latin typeface="Open Sans" panose="020B0606030504020204" pitchFamily="34" charset="0"/>
                <a:cs typeface="Open Sans" panose="020B0606030504020204" pitchFamily="34" charset="0"/>
              </a:defRPr>
            </a:lvl3pPr>
            <a:lvl4pPr marL="1600200" indent="-228600" algn="l" rtl="0" eaLnBrk="0" fontAlgn="base" hangingPunct="0">
              <a:spcBef>
                <a:spcPct val="20000"/>
              </a:spcBef>
              <a:spcAft>
                <a:spcPct val="0"/>
              </a:spcAft>
              <a:buChar char="–"/>
              <a:defRPr sz="2000">
                <a:solidFill>
                  <a:schemeClr val="tx1"/>
                </a:solidFill>
                <a:latin typeface="Open Sans" panose="020B0606030504020204" pitchFamily="34" charset="0"/>
                <a:cs typeface="Open Sans" panose="020B0606030504020204" pitchFamily="34" charset="0"/>
              </a:defRPr>
            </a:lvl4pPr>
            <a:lvl5pPr marL="2057400" indent="-228600" algn="l" rtl="0" eaLnBrk="0" fontAlgn="base" hangingPunct="0">
              <a:spcBef>
                <a:spcPct val="20000"/>
              </a:spcBef>
              <a:spcAft>
                <a:spcPct val="0"/>
              </a:spcAft>
              <a:buChar char="»"/>
              <a:defRPr sz="2000">
                <a:solidFill>
                  <a:schemeClr val="tx1"/>
                </a:solidFill>
                <a:latin typeface="Open Sans" panose="020B0606030504020204" pitchFamily="34" charset="0"/>
                <a:cs typeface="Open Sans" panose="020B060603050402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09625" lvl="1" indent="-361950" eaLnBrk="1" hangingPunct="1">
              <a:spcBef>
                <a:spcPts val="0"/>
              </a:spcBef>
              <a:spcAft>
                <a:spcPts val="1800"/>
              </a:spcAft>
              <a:buSzPct val="80000"/>
              <a:buFont typeface="Wingdings" panose="05000000000000000000" pitchFamily="2" charset="2"/>
              <a:buChar char="£"/>
            </a:pPr>
            <a:r>
              <a:rPr lang="en-US" altLang="en-US" sz="2400" kern="0" dirty="0"/>
              <a:t>Social workers can interview people such as extended family members or community members to find out more about the family situation. This can help the court to understand the dynamics and make a well-informed decision.</a:t>
            </a:r>
          </a:p>
        </p:txBody>
      </p:sp>
    </p:spTree>
    <p:extLst>
      <p:ext uri="{BB962C8B-B14F-4D97-AF65-F5344CB8AC3E}">
        <p14:creationId xmlns:p14="http://schemas.microsoft.com/office/powerpoint/2010/main" val="413203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28663"/>
            <a:ext cx="12192000" cy="615553"/>
          </a:xfrm>
          <a:noFill/>
        </p:spPr>
        <p:txBody>
          <a:bodyPr vert="horz"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sp>
        <p:nvSpPr>
          <p:cNvPr id="41987" name="Rectangle 3"/>
          <p:cNvSpPr>
            <a:spLocks noGrp="1" noChangeArrowheads="1"/>
          </p:cNvSpPr>
          <p:nvPr>
            <p:ph type="body" idx="1"/>
          </p:nvPr>
        </p:nvSpPr>
        <p:spPr>
          <a:xfrm>
            <a:off x="522797" y="1936613"/>
            <a:ext cx="5919877" cy="1292662"/>
          </a:xfrm>
        </p:spPr>
        <p:txBody>
          <a:bodyPr/>
          <a:lstStyle/>
          <a:p>
            <a:pPr marL="447675" indent="-447675" eaLnBrk="1" hangingPunct="1">
              <a:spcBef>
                <a:spcPts val="0"/>
              </a:spcBef>
              <a:spcAft>
                <a:spcPts val="2400"/>
              </a:spcAft>
              <a:buSzPct val="90000"/>
              <a:buFont typeface="Wingdings" panose="05000000000000000000" pitchFamily="2" charset="2"/>
              <a:buChar char="l"/>
            </a:pPr>
            <a:r>
              <a:rPr lang="en-US" altLang="en-US" sz="2800" b="1" dirty="0"/>
              <a:t>Help perpetrators change: </a:t>
            </a:r>
            <a:r>
              <a:rPr lang="en-US" altLang="en-US" sz="2800" dirty="0"/>
              <a:t>Make it possible for the court to refer perpetrators </a:t>
            </a:r>
            <a:r>
              <a:rPr lang="en-US" altLang="en-US" sz="2800" dirty="0" smtClean="0"/>
              <a:t>to counselling </a:t>
            </a:r>
            <a:r>
              <a:rPr lang="en-US" altLang="en-US" sz="2800" dirty="0"/>
              <a:t>or treatment </a:t>
            </a:r>
            <a:r>
              <a:rPr lang="en-US" altLang="en-US" sz="2800" dirty="0" err="1" smtClean="0"/>
              <a:t>programmes</a:t>
            </a:r>
            <a:r>
              <a:rPr lang="en-US" altLang="en-US" sz="2800" dirty="0" smtClean="0"/>
              <a:t>.</a:t>
            </a:r>
            <a:endParaRPr lang="en-US" altLang="en-US" sz="2400" dirty="0">
              <a:ea typeface="+mn-ea"/>
            </a:endParaRPr>
          </a:p>
        </p:txBody>
      </p:sp>
      <p:sp>
        <p:nvSpPr>
          <p:cNvPr id="7" name="Rectangle 3">
            <a:extLst>
              <a:ext uri="{FF2B5EF4-FFF2-40B4-BE49-F238E27FC236}">
                <a16:creationId xmlns:a16="http://schemas.microsoft.com/office/drawing/2014/main" id="{FE87AB45-ADC4-4991-90A2-7350B4AAFBC5}"/>
              </a:ext>
            </a:extLst>
          </p:cNvPr>
          <p:cNvSpPr txBox="1">
            <a:spLocks noChangeArrowheads="1"/>
          </p:cNvSpPr>
          <p:nvPr/>
        </p:nvSpPr>
        <p:spPr>
          <a:xfrm>
            <a:off x="626314" y="3533657"/>
            <a:ext cx="10801350" cy="2462213"/>
          </a:xfrm>
          <a:prstGeom prst="rect">
            <a:avLst/>
          </a:prstGeom>
        </p:spPr>
        <p:txBody>
          <a:bodyPr vert="horz" wrap="square" lIns="0" tIns="0" rIns="0" bIns="0" rtlCol="0">
            <a:spAutoFit/>
          </a:bodyPr>
          <a:lstStyle>
            <a:lvl1pPr marL="342900" indent="-342900" algn="l" rtl="0" eaLnBrk="0" fontAlgn="base" hangingPunct="0">
              <a:spcBef>
                <a:spcPct val="20000"/>
              </a:spcBef>
              <a:spcAft>
                <a:spcPct val="0"/>
              </a:spcAft>
              <a:buChar char="•"/>
              <a:defRPr sz="3200">
                <a:solidFill>
                  <a:schemeClr val="tx1"/>
                </a:solidFill>
                <a:latin typeface="Open Sans" panose="020B0606030504020204" pitchFamily="34" charset="0"/>
                <a:ea typeface="+mn-ea"/>
                <a:cs typeface="Open Sans" panose="020B0606030504020204" pitchFamily="34" charset="0"/>
              </a:defRPr>
            </a:lvl1pPr>
            <a:lvl2pPr marL="742950" indent="-285750" algn="l" rtl="0" eaLnBrk="0" fontAlgn="base" hangingPunct="0">
              <a:spcBef>
                <a:spcPct val="20000"/>
              </a:spcBef>
              <a:spcAft>
                <a:spcPct val="0"/>
              </a:spcAft>
              <a:buChar char="–"/>
              <a:defRPr sz="2800">
                <a:solidFill>
                  <a:schemeClr val="tx1"/>
                </a:solidFill>
                <a:latin typeface="Open Sans" panose="020B0606030504020204" pitchFamily="34" charset="0"/>
                <a:cs typeface="Open Sans" panose="020B0606030504020204" pitchFamily="34" charset="0"/>
              </a:defRPr>
            </a:lvl2pPr>
            <a:lvl3pPr marL="1143000" indent="-228600" algn="l" rtl="0" eaLnBrk="0" fontAlgn="base" hangingPunct="0">
              <a:spcBef>
                <a:spcPct val="20000"/>
              </a:spcBef>
              <a:spcAft>
                <a:spcPct val="0"/>
              </a:spcAft>
              <a:buChar char="•"/>
              <a:defRPr sz="2400">
                <a:solidFill>
                  <a:schemeClr val="tx1"/>
                </a:solidFill>
                <a:latin typeface="Open Sans" panose="020B0606030504020204" pitchFamily="34" charset="0"/>
                <a:cs typeface="Open Sans" panose="020B0606030504020204" pitchFamily="34" charset="0"/>
              </a:defRPr>
            </a:lvl3pPr>
            <a:lvl4pPr marL="1600200" indent="-228600" algn="l" rtl="0" eaLnBrk="0" fontAlgn="base" hangingPunct="0">
              <a:spcBef>
                <a:spcPct val="20000"/>
              </a:spcBef>
              <a:spcAft>
                <a:spcPct val="0"/>
              </a:spcAft>
              <a:buChar char="–"/>
              <a:defRPr sz="2000">
                <a:solidFill>
                  <a:schemeClr val="tx1"/>
                </a:solidFill>
                <a:latin typeface="Open Sans" panose="020B0606030504020204" pitchFamily="34" charset="0"/>
                <a:cs typeface="Open Sans" panose="020B0606030504020204" pitchFamily="34" charset="0"/>
              </a:defRPr>
            </a:lvl4pPr>
            <a:lvl5pPr marL="2057400" indent="-228600" algn="l" rtl="0" eaLnBrk="0" fontAlgn="base" hangingPunct="0">
              <a:spcBef>
                <a:spcPct val="20000"/>
              </a:spcBef>
              <a:spcAft>
                <a:spcPct val="0"/>
              </a:spcAft>
              <a:buChar char="»"/>
              <a:defRPr sz="2000">
                <a:solidFill>
                  <a:schemeClr val="tx1"/>
                </a:solidFill>
                <a:latin typeface="Open Sans" panose="020B0606030504020204" pitchFamily="34" charset="0"/>
                <a:cs typeface="Open Sans" panose="020B060603050402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09625" lvl="1" indent="-361950" eaLnBrk="1" hangingPunct="1">
              <a:spcBef>
                <a:spcPts val="0"/>
              </a:spcBef>
              <a:spcAft>
                <a:spcPts val="2400"/>
              </a:spcAft>
              <a:buSzPct val="80000"/>
              <a:buFont typeface="Wingdings" panose="05000000000000000000" pitchFamily="2" charset="2"/>
              <a:buChar char="£"/>
            </a:pPr>
            <a:r>
              <a:rPr lang="en-US" sz="2400" kern="0" dirty="0">
                <a:ea typeface="+mn-ea"/>
              </a:rPr>
              <a:t>permissible only if the victim has </a:t>
            </a:r>
            <a:br>
              <a:rPr lang="en-US" sz="2400" kern="0" dirty="0">
                <a:ea typeface="+mn-ea"/>
              </a:rPr>
            </a:br>
            <a:r>
              <a:rPr lang="en-US" sz="2400" kern="0" dirty="0">
                <a:ea typeface="+mn-ea"/>
              </a:rPr>
              <a:t>no reasonable objections </a:t>
            </a:r>
          </a:p>
          <a:p>
            <a:pPr marL="809625" lvl="1" indent="-361950" eaLnBrk="1" hangingPunct="1">
              <a:spcBef>
                <a:spcPts val="0"/>
              </a:spcBef>
              <a:spcAft>
                <a:spcPts val="2400"/>
              </a:spcAft>
              <a:buSzPct val="80000"/>
              <a:buFont typeface="Wingdings" panose="05000000000000000000" pitchFamily="2" charset="2"/>
              <a:buChar char="£"/>
            </a:pPr>
            <a:r>
              <a:rPr lang="en-US" sz="2400" kern="0" dirty="0">
                <a:ea typeface="+mn-ea"/>
              </a:rPr>
              <a:t>order may not require a victim to participate in any such </a:t>
            </a:r>
            <a:r>
              <a:rPr lang="en-US" sz="2400" kern="0" dirty="0" err="1">
                <a:ea typeface="+mn-ea"/>
              </a:rPr>
              <a:t>programme</a:t>
            </a:r>
            <a:r>
              <a:rPr lang="en-US" sz="2400" kern="0" dirty="0">
                <a:ea typeface="+mn-ea"/>
              </a:rPr>
              <a:t> </a:t>
            </a:r>
            <a:br>
              <a:rPr lang="en-US" sz="2400" kern="0" dirty="0">
                <a:ea typeface="+mn-ea"/>
              </a:rPr>
            </a:br>
            <a:r>
              <a:rPr lang="en-US" sz="2400" kern="0" dirty="0">
                <a:ea typeface="+mn-ea"/>
              </a:rPr>
              <a:t>together with the abuser if the victim is unwilling </a:t>
            </a:r>
          </a:p>
          <a:p>
            <a:pPr marL="809625" lvl="1" indent="-361950" eaLnBrk="1" hangingPunct="1">
              <a:spcBef>
                <a:spcPts val="0"/>
              </a:spcBef>
              <a:spcAft>
                <a:spcPts val="1800"/>
              </a:spcAft>
              <a:buSzPct val="80000"/>
              <a:buFont typeface="Wingdings" panose="05000000000000000000" pitchFamily="2" charset="2"/>
              <a:buChar char="£"/>
            </a:pPr>
            <a:r>
              <a:rPr lang="en-US" sz="2400" kern="0" dirty="0">
                <a:ea typeface="+mn-ea"/>
              </a:rPr>
              <a:t>court can make this kind of order only after hearing abuser’s views</a:t>
            </a:r>
            <a:endParaRPr lang="en-US" altLang="en-US" sz="2400" kern="0" dirty="0">
              <a:ea typeface="+mn-ea"/>
            </a:endParaRPr>
          </a:p>
        </p:txBody>
      </p:sp>
      <p:pic>
        <p:nvPicPr>
          <p:cNvPr id="6" name="Picture 5">
            <a:extLst>
              <a:ext uri="{FF2B5EF4-FFF2-40B4-BE49-F238E27FC236}">
                <a16:creationId xmlns:a16="http://schemas.microsoft.com/office/drawing/2014/main" id="{1E97EC99-C3D7-4331-BC93-496E6A3596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43700" y="1632230"/>
            <a:ext cx="4752975" cy="2844520"/>
          </a:xfrm>
          <a:prstGeom prst="rect">
            <a:avLst/>
          </a:prstGeom>
        </p:spPr>
      </p:pic>
    </p:spTree>
    <p:extLst>
      <p:ext uri="{BB962C8B-B14F-4D97-AF65-F5344CB8AC3E}">
        <p14:creationId xmlns:p14="http://schemas.microsoft.com/office/powerpoint/2010/main" val="2687290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78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28663"/>
            <a:ext cx="12192000" cy="615553"/>
          </a:xfrm>
          <a:noFill/>
        </p:spPr>
        <p:txBody>
          <a:bodyPr vert="horz" wrap="square" lIns="0" tIns="0" rIns="0" bIns="0" rtlCol="0" anchor="t" anchorCtr="0">
            <a:spAutoFit/>
          </a:bodyPr>
          <a:lstStyle/>
          <a:p>
            <a:pPr eaLnBrk="1" fontAlgn="auto" hangingPunct="1">
              <a:spcBef>
                <a:spcPts val="0"/>
              </a:spcBef>
              <a:spcAft>
                <a:spcPts val="0"/>
              </a:spcAft>
            </a:pPr>
            <a:r>
              <a:rPr lang="en-US" sz="4000" b="1"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Proposed amendments</a:t>
            </a:r>
          </a:p>
        </p:txBody>
      </p:sp>
      <p:sp>
        <p:nvSpPr>
          <p:cNvPr id="41987" name="Rectangle 3"/>
          <p:cNvSpPr>
            <a:spLocks noGrp="1" noChangeArrowheads="1"/>
          </p:cNvSpPr>
          <p:nvPr>
            <p:ph type="body" idx="1"/>
          </p:nvPr>
        </p:nvSpPr>
        <p:spPr>
          <a:xfrm>
            <a:off x="695325" y="1554956"/>
            <a:ext cx="10801350" cy="4693593"/>
          </a:xfrm>
        </p:spPr>
        <p:txBody>
          <a:bodyPr>
            <a:spAutoFit/>
          </a:bodyPr>
          <a:lstStyle/>
          <a:p>
            <a:pPr marL="447675" indent="-447675" eaLnBrk="1" hangingPunct="1">
              <a:spcBef>
                <a:spcPts val="0"/>
              </a:spcBef>
              <a:spcAft>
                <a:spcPts val="1800"/>
              </a:spcAft>
              <a:buSzPct val="90000"/>
              <a:buFont typeface="Wingdings" panose="05000000000000000000" pitchFamily="2" charset="2"/>
              <a:buChar char="l"/>
            </a:pPr>
            <a:r>
              <a:rPr lang="en-US" altLang="en-US" sz="2600" b="1" dirty="0"/>
              <a:t>Quicker response: </a:t>
            </a:r>
            <a:r>
              <a:rPr lang="en-US" altLang="en-US" sz="2600" dirty="0"/>
              <a:t>Provide for temporary </a:t>
            </a:r>
            <a:r>
              <a:rPr lang="en-ZA" altLang="en-US" sz="2600" dirty="0"/>
              <a:t>emergency protection </a:t>
            </a:r>
            <a:r>
              <a:rPr lang="en-US" altLang="en-US" sz="2600" dirty="0"/>
              <a:t>orders via police, issued by court by telephone, email or </a:t>
            </a:r>
            <a:r>
              <a:rPr lang="en-US" altLang="en-US" sz="2600" dirty="0" smtClean="0"/>
              <a:t>fax.</a:t>
            </a:r>
            <a:endParaRPr lang="en-US" altLang="en-US" sz="2600" dirty="0"/>
          </a:p>
          <a:p>
            <a:pPr marL="809625" lvl="1" indent="-361950" eaLnBrk="1" hangingPunct="1">
              <a:spcBef>
                <a:spcPts val="0"/>
              </a:spcBef>
              <a:spcAft>
                <a:spcPts val="1200"/>
              </a:spcAft>
              <a:buSzPct val="80000"/>
              <a:buFont typeface="Wingdings" panose="05000000000000000000" pitchFamily="2" charset="2"/>
              <a:buChar char="£"/>
            </a:pPr>
            <a:r>
              <a:rPr lang="en-US" altLang="en-US" sz="2200" dirty="0">
                <a:ea typeface="+mn-ea"/>
              </a:rPr>
              <a:t>V</a:t>
            </a:r>
            <a:r>
              <a:rPr lang="en-US" altLang="en-US" sz="2200" dirty="0" smtClean="0">
                <a:ea typeface="+mn-ea"/>
              </a:rPr>
              <a:t>ictim </a:t>
            </a:r>
            <a:r>
              <a:rPr lang="en-US" altLang="en-US" sz="2200" dirty="0">
                <a:ea typeface="+mn-ea"/>
              </a:rPr>
              <a:t>makes sworn statement at police </a:t>
            </a:r>
            <a:br>
              <a:rPr lang="en-US" altLang="en-US" sz="2200" dirty="0">
                <a:ea typeface="+mn-ea"/>
              </a:rPr>
            </a:br>
            <a:r>
              <a:rPr lang="en-US" altLang="en-US" sz="2200" dirty="0">
                <a:ea typeface="+mn-ea"/>
              </a:rPr>
              <a:t>station</a:t>
            </a:r>
          </a:p>
          <a:p>
            <a:pPr marL="809625" lvl="1" indent="-361950" eaLnBrk="1" hangingPunct="1">
              <a:spcBef>
                <a:spcPts val="0"/>
              </a:spcBef>
              <a:spcAft>
                <a:spcPts val="1200"/>
              </a:spcAft>
              <a:buSzPct val="80000"/>
              <a:buFont typeface="Wingdings" panose="05000000000000000000" pitchFamily="2" charset="2"/>
              <a:buChar char="£"/>
            </a:pPr>
            <a:r>
              <a:rPr lang="en-US" altLang="en-US" sz="2200" dirty="0" smtClean="0">
                <a:ea typeface="+mn-ea"/>
              </a:rPr>
              <a:t>Police </a:t>
            </a:r>
            <a:r>
              <a:rPr lang="en-US" altLang="en-US" sz="2200" dirty="0">
                <a:ea typeface="+mn-ea"/>
              </a:rPr>
              <a:t>contact magistrate</a:t>
            </a:r>
          </a:p>
          <a:p>
            <a:pPr marL="809625" lvl="1" indent="-361950" eaLnBrk="1" hangingPunct="1">
              <a:spcBef>
                <a:spcPts val="0"/>
              </a:spcBef>
              <a:spcAft>
                <a:spcPts val="1200"/>
              </a:spcAft>
              <a:buSzPct val="80000"/>
              <a:buFont typeface="Wingdings" panose="05000000000000000000" pitchFamily="2" charset="2"/>
              <a:buChar char="£"/>
            </a:pPr>
            <a:r>
              <a:rPr lang="en-ZA" sz="2200" dirty="0" smtClean="0">
                <a:ea typeface="+mn-ea"/>
              </a:rPr>
              <a:t>Magistrate </a:t>
            </a:r>
            <a:r>
              <a:rPr lang="en-ZA" sz="2200" dirty="0">
                <a:ea typeface="+mn-ea"/>
              </a:rPr>
              <a:t>can approve an emergency </a:t>
            </a:r>
            <a:br>
              <a:rPr lang="en-ZA" sz="2200" dirty="0">
                <a:ea typeface="+mn-ea"/>
              </a:rPr>
            </a:br>
            <a:r>
              <a:rPr lang="en-ZA" sz="2200" dirty="0">
                <a:ea typeface="+mn-ea"/>
              </a:rPr>
              <a:t>protection order</a:t>
            </a:r>
            <a:r>
              <a:rPr lang="en-US" altLang="en-US" sz="2200" dirty="0">
                <a:ea typeface="+mn-ea"/>
              </a:rPr>
              <a:t> </a:t>
            </a:r>
          </a:p>
          <a:p>
            <a:pPr marL="809625" lvl="1" indent="-361950" eaLnBrk="1" hangingPunct="1">
              <a:spcBef>
                <a:spcPts val="0"/>
              </a:spcBef>
              <a:spcAft>
                <a:spcPts val="1200"/>
              </a:spcAft>
              <a:buSzPct val="80000"/>
              <a:buFont typeface="Wingdings" panose="05000000000000000000" pitchFamily="2" charset="2"/>
              <a:buChar char="£"/>
            </a:pPr>
            <a:r>
              <a:rPr lang="en-US" altLang="en-US" sz="2200" dirty="0">
                <a:ea typeface="+mn-ea"/>
              </a:rPr>
              <a:t>I</a:t>
            </a:r>
            <a:r>
              <a:rPr lang="en-US" altLang="en-US" sz="2200" dirty="0" smtClean="0">
                <a:ea typeface="+mn-ea"/>
              </a:rPr>
              <a:t>f </a:t>
            </a:r>
            <a:r>
              <a:rPr lang="en-US" altLang="en-US" sz="2200" dirty="0">
                <a:ea typeface="+mn-ea"/>
              </a:rPr>
              <a:t>done over the telephone, station </a:t>
            </a:r>
            <a:br>
              <a:rPr lang="en-US" altLang="en-US" sz="2200" dirty="0">
                <a:ea typeface="+mn-ea"/>
              </a:rPr>
            </a:br>
            <a:r>
              <a:rPr lang="en-US" altLang="en-US" sz="2200" dirty="0">
                <a:ea typeface="+mn-ea"/>
              </a:rPr>
              <a:t>commander will write it down</a:t>
            </a:r>
          </a:p>
          <a:p>
            <a:pPr marL="809625" lvl="1" indent="-361950" eaLnBrk="1" hangingPunct="1">
              <a:spcBef>
                <a:spcPts val="0"/>
              </a:spcBef>
              <a:spcAft>
                <a:spcPts val="1800"/>
              </a:spcAft>
              <a:buSzPct val="80000"/>
              <a:buFont typeface="Wingdings" panose="05000000000000000000" pitchFamily="2" charset="2"/>
              <a:buChar char="£"/>
            </a:pPr>
            <a:r>
              <a:rPr lang="en-US" altLang="en-US" sz="2200" dirty="0" smtClean="0">
                <a:ea typeface="+mn-ea"/>
              </a:rPr>
              <a:t>Order </a:t>
            </a:r>
            <a:r>
              <a:rPr lang="en-US" altLang="en-US" sz="2200" dirty="0">
                <a:ea typeface="+mn-ea"/>
              </a:rPr>
              <a:t>will then be served on abuser in the </a:t>
            </a:r>
            <a:br>
              <a:rPr lang="en-US" altLang="en-US" sz="2200" dirty="0">
                <a:ea typeface="+mn-ea"/>
              </a:rPr>
            </a:br>
            <a:r>
              <a:rPr lang="en-US" altLang="en-US" sz="2200" dirty="0">
                <a:ea typeface="+mn-ea"/>
              </a:rPr>
              <a:t>usual manner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7010400" y="2676525"/>
            <a:ext cx="4486275" cy="3452813"/>
          </a:xfrm>
          <a:prstGeom prst="rect">
            <a:avLst/>
          </a:prstGeom>
        </p:spPr>
      </p:pic>
    </p:spTree>
    <p:extLst>
      <p:ext uri="{BB962C8B-B14F-4D97-AF65-F5344CB8AC3E}">
        <p14:creationId xmlns:p14="http://schemas.microsoft.com/office/powerpoint/2010/main" val="1241910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Theme - LAC Domestic Violen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heme - LAC Domestic Violence" id="{32744111-9170-4C37-BBC5-D370FF14069B}" vid="{D8F70923-DD07-4808-9562-2406DE17C998}"/>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485</TotalTime>
  <Words>848</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Open Sans</vt:lpstr>
      <vt:lpstr>Open Sans Extrabold</vt:lpstr>
      <vt:lpstr>Wingdings</vt:lpstr>
      <vt:lpstr>Default Design</vt:lpstr>
      <vt:lpstr>PowerPoint Theme - LAC Domestic Violence</vt:lpstr>
      <vt:lpstr>Custom Design</vt:lpstr>
      <vt:lpstr>PROPOSED AMENDMENTS TO DOMESTIC VIOLENCE LAW</vt:lpstr>
      <vt:lpstr>PowerPoint Presentation</vt:lpstr>
      <vt:lpstr>Proposed amendments</vt:lpstr>
      <vt:lpstr>Proposed amendments</vt:lpstr>
      <vt:lpstr>Proposed amendments</vt:lpstr>
      <vt:lpstr>Proposed amendments</vt:lpstr>
      <vt:lpstr>Proposed amendments</vt:lpstr>
      <vt:lpstr>Proposed amendments</vt:lpstr>
      <vt:lpstr>Proposed amendments</vt:lpstr>
      <vt:lpstr>Proposed amendments</vt:lpstr>
      <vt:lpstr>Missing amendment</vt:lpstr>
      <vt:lpstr>Arguments in favour of the  missing amendment</vt:lpstr>
      <vt:lpstr>Myths about the missing amendment</vt:lpstr>
      <vt:lpstr>Myths about the missing amendment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AMENDMENTS TO DOMESTIC VIOLENCE LAW</dc:title>
  <dc:creator>Dianne Hubbard</dc:creator>
  <cp:lastModifiedBy>Dianne Hubbard</cp:lastModifiedBy>
  <cp:revision>151</cp:revision>
  <dcterms:created xsi:type="dcterms:W3CDTF">2021-10-16T10:12:51Z</dcterms:created>
  <dcterms:modified xsi:type="dcterms:W3CDTF">2022-02-24T13:36:41Z</dcterms:modified>
</cp:coreProperties>
</file>