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sldIdLst>
    <p:sldId id="256" r:id="rId2"/>
    <p:sldId id="257" r:id="rId3"/>
    <p:sldId id="261" r:id="rId4"/>
    <p:sldId id="263" r:id="rId5"/>
    <p:sldId id="264" r:id="rId6"/>
    <p:sldId id="265" r:id="rId7"/>
    <p:sldId id="267" r:id="rId8"/>
    <p:sldId id="266" r:id="rId9"/>
    <p:sldId id="268" r:id="rId10"/>
    <p:sldId id="269" r:id="rId11"/>
    <p:sldId id="270" r:id="rId12"/>
    <p:sldId id="274" r:id="rId13"/>
    <p:sldId id="271" r:id="rId14"/>
    <p:sldId id="258" r:id="rId15"/>
    <p:sldId id="260" r:id="rId16"/>
    <p:sldId id="259" r:id="rId17"/>
    <p:sldId id="275" r:id="rId18"/>
    <p:sldId id="276" r:id="rId19"/>
    <p:sldId id="277" r:id="rId20"/>
    <p:sldId id="278" r:id="rId21"/>
    <p:sldId id="279" r:id="rId22"/>
    <p:sldId id="281" r:id="rId23"/>
    <p:sldId id="283" r:id="rId24"/>
    <p:sldId id="284" r:id="rId25"/>
    <p:sldId id="285" r:id="rId26"/>
    <p:sldId id="286" r:id="rId27"/>
  </p:sldIdLst>
  <p:sldSz cx="12192000" cy="6858000"/>
  <p:notesSz cx="6858000" cy="9144000"/>
  <p:defaultTextStyle>
    <a:defPPr>
      <a:defRPr lang="en-N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98EAE089-EA31-4B89-981D-6609C57B7746}">
          <p14:sldIdLst>
            <p14:sldId id="256"/>
          </p14:sldIdLst>
        </p14:section>
        <p14:section name="Untitled Section" id="{D05FCD7A-6B37-4748-A547-DD056F8D51DE}">
          <p14:sldIdLst>
            <p14:sldId id="257"/>
            <p14:sldId id="261"/>
            <p14:sldId id="263"/>
            <p14:sldId id="264"/>
            <p14:sldId id="265"/>
            <p14:sldId id="267"/>
            <p14:sldId id="266"/>
            <p14:sldId id="268"/>
            <p14:sldId id="269"/>
            <p14:sldId id="270"/>
            <p14:sldId id="274"/>
            <p14:sldId id="271"/>
            <p14:sldId id="258"/>
            <p14:sldId id="260"/>
            <p14:sldId id="259"/>
            <p14:sldId id="275"/>
            <p14:sldId id="276"/>
            <p14:sldId id="277"/>
            <p14:sldId id="278"/>
            <p14:sldId id="279"/>
            <p14:sldId id="281"/>
            <p14:sldId id="283"/>
            <p14:sldId id="284"/>
            <p14:sldId id="285"/>
            <p14:sldId id="286"/>
          </p14:sldIdLst>
        </p14:section>
      </p14:sectionLst>
    </p:ex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952FA11-8B41-460A-8213-473925394581}" v="40" dt="2022-08-22T06:26:33.540"/>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79" d="100"/>
          <a:sy n="79" d="100"/>
        </p:scale>
        <p:origin x="850" y="4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 Id="rId8" Type="http://schemas.openxmlformats.org/officeDocument/2006/relationships/slide" Target="slides/slide7.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Ronny Dempers" userId="bee448be01ec2722" providerId="LiveId" clId="{07666127-8D12-4CE4-B4E4-83C21C30F441}"/>
    <pc:docChg chg="modSld">
      <pc:chgData name="Ronny Dempers" userId="bee448be01ec2722" providerId="LiveId" clId="{07666127-8D12-4CE4-B4E4-83C21C30F441}" dt="2022-08-22T07:25:01.999" v="51" actId="20577"/>
      <pc:docMkLst>
        <pc:docMk/>
      </pc:docMkLst>
      <pc:sldChg chg="modSp mod">
        <pc:chgData name="Ronny Dempers" userId="bee448be01ec2722" providerId="LiveId" clId="{07666127-8D12-4CE4-B4E4-83C21C30F441}" dt="2022-08-22T07:25:01.999" v="51" actId="20577"/>
        <pc:sldMkLst>
          <pc:docMk/>
          <pc:sldMk cId="2631998371" sldId="274"/>
        </pc:sldMkLst>
        <pc:spChg chg="mod">
          <ac:chgData name="Ronny Dempers" userId="bee448be01ec2722" providerId="LiveId" clId="{07666127-8D12-4CE4-B4E4-83C21C30F441}" dt="2022-08-22T07:25:01.999" v="51" actId="20577"/>
          <ac:spMkLst>
            <pc:docMk/>
            <pc:sldMk cId="2631998371" sldId="274"/>
            <ac:spMk id="4" creationId="{03491A8E-927D-C907-3139-348561215BD1}"/>
          </ac:spMkLst>
        </pc:spChg>
      </pc:sldChg>
      <pc:sldChg chg="modSp mod">
        <pc:chgData name="Ronny Dempers" userId="bee448be01ec2722" providerId="LiveId" clId="{07666127-8D12-4CE4-B4E4-83C21C30F441}" dt="2022-08-22T07:23:42.174" v="0" actId="6549"/>
        <pc:sldMkLst>
          <pc:docMk/>
          <pc:sldMk cId="3119414027" sldId="275"/>
        </pc:sldMkLst>
        <pc:graphicFrameChg chg="modGraphic">
          <ac:chgData name="Ronny Dempers" userId="bee448be01ec2722" providerId="LiveId" clId="{07666127-8D12-4CE4-B4E4-83C21C30F441}" dt="2022-08-22T07:23:42.174" v="0" actId="6549"/>
          <ac:graphicFrameMkLst>
            <pc:docMk/>
            <pc:sldMk cId="3119414027" sldId="275"/>
            <ac:graphicFrameMk id="4" creationId="{2ACBACF2-E482-7F7A-DC41-5C52382F9840}"/>
          </ac:graphicFrameMkLst>
        </pc:graphicFrameChg>
      </pc:sldChg>
    </pc:docChg>
  </pc:docChgLst>
</pc:chgInfo>
</file>

<file path=ppt/diagrams/_rels/data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_rels/drawing1.xml.rels><?xml version="1.0" encoding="UTF-8" standalone="yes"?>
<Relationships xmlns="http://schemas.openxmlformats.org/package/2006/relationships"><Relationship Id="rId8" Type="http://schemas.openxmlformats.org/officeDocument/2006/relationships/image" Target="../media/image9.svg"/><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svg"/><Relationship Id="rId1" Type="http://schemas.openxmlformats.org/officeDocument/2006/relationships/image" Target="../media/image2.png"/><Relationship Id="rId6" Type="http://schemas.openxmlformats.org/officeDocument/2006/relationships/image" Target="../media/image7.svg"/><Relationship Id="rId5" Type="http://schemas.openxmlformats.org/officeDocument/2006/relationships/image" Target="../media/image6.png"/><Relationship Id="rId4" Type="http://schemas.openxmlformats.org/officeDocument/2006/relationships/image" Target="../media/image5.svg"/></Relationships>
</file>

<file path=ppt/diagrams/colors1.xml><?xml version="1.0" encoding="utf-8"?>
<dgm:colorsDef xmlns:dgm="http://schemas.openxmlformats.org/drawingml/2006/diagram" xmlns:a="http://schemas.openxmlformats.org/drawingml/2006/main" uniqueId="urn:microsoft.com/office/officeart/2018/5/colors/Iconchunking_neutralbg_accent0_3">
  <dgm:title val=""/>
  <dgm:desc val=""/>
  <dgm:catLst>
    <dgm:cat type="mainScheme" pri="10300"/>
  </dgm:catLst>
  <dgm:styleLbl name="node0">
    <dgm:fillClrLst meth="repeat">
      <a:schemeClr val="dk2"/>
    </dgm:fillClrLst>
    <dgm:linClrLst meth="repeat">
      <a:schemeClr val="lt2"/>
    </dgm:linClrLst>
    <dgm:effectClrLst/>
    <dgm:txLinClrLst/>
    <dgm:txFillClrLst/>
    <dgm:txEffectClrLst/>
  </dgm:styleLbl>
  <dgm:styleLbl name="alignNode1">
    <dgm:fillClrLst meth="repeat">
      <a:schemeClr val="dk2"/>
    </dgm:fillClrLst>
    <dgm:linClrLst meth="repeat">
      <a:schemeClr val="dk2"/>
    </dgm:linClrLst>
    <dgm:effectClrLst/>
    <dgm:txLinClrLst/>
    <dgm:txFillClrLst/>
    <dgm:txEffectClrLst/>
  </dgm:styleLbl>
  <dgm:styleLbl name="node1">
    <dgm:fillClrLst meth="repeat">
      <a:schemeClr val="dk2"/>
    </dgm:fillClrLst>
    <dgm:linClrLst meth="repeat">
      <a:schemeClr val="lt2">
        <a:alpha val="0"/>
      </a:schemeClr>
    </dgm:linClrLst>
    <dgm:effectClrLst/>
    <dgm:txLinClrLst/>
    <dgm:txFillClrLst/>
    <dgm:txEffectClrLst/>
  </dgm:styleLbl>
  <dgm:styleLbl name="lnNode1">
    <dgm:fillClrLst meth="repeat">
      <a:schemeClr val="dk2"/>
    </dgm:fillClrLst>
    <dgm:linClrLst meth="repeat">
      <a:schemeClr val="lt2"/>
    </dgm:linClrLst>
    <dgm:effectClrLst/>
    <dgm:txLinClrLst/>
    <dgm:txFillClrLst/>
    <dgm:txEffectClrLst/>
  </dgm:styleLbl>
  <dgm:styleLbl name="vennNode1">
    <dgm:fillClrLst meth="repeat">
      <a:schemeClr val="dk2">
        <a:alpha val="50000"/>
      </a:schemeClr>
    </dgm:fillClrLst>
    <dgm:linClrLst meth="repeat">
      <a:schemeClr val="lt2"/>
    </dgm:linClrLst>
    <dgm:effectClrLst/>
    <dgm:txLinClrLst/>
    <dgm:txFillClrLst/>
    <dgm:txEffectClrLst/>
  </dgm:styleLbl>
  <dgm:styleLbl name="node2">
    <dgm:fillClrLst meth="repeat">
      <a:schemeClr val="dk2"/>
    </dgm:fillClrLst>
    <dgm:linClrLst meth="repeat">
      <a:schemeClr val="lt2"/>
    </dgm:linClrLst>
    <dgm:effectClrLst/>
    <dgm:txLinClrLst/>
    <dgm:txFillClrLst/>
    <dgm:txEffectClrLst/>
  </dgm:styleLbl>
  <dgm:styleLbl name="node3">
    <dgm:fillClrLst meth="repeat">
      <a:schemeClr val="dk2"/>
    </dgm:fillClrLst>
    <dgm:linClrLst meth="repeat">
      <a:schemeClr val="lt2"/>
    </dgm:linClrLst>
    <dgm:effectClrLst/>
    <dgm:txLinClrLst/>
    <dgm:txFillClrLst/>
    <dgm:txEffectClrLst/>
  </dgm:styleLbl>
  <dgm:styleLbl name="node4">
    <dgm:fillClrLst meth="repeat">
      <a:schemeClr val="dk2"/>
    </dgm:fillClrLst>
    <dgm:linClrLst meth="repeat">
      <a:schemeClr val="lt2"/>
    </dgm:linClrLst>
    <dgm:effectClrLst/>
    <dgm:txLinClrLst/>
    <dgm:txFillClrLst/>
    <dgm:txEffectClrLst/>
  </dgm:styleLbl>
  <dgm:styleLbl name="fgImgPlace1">
    <dgm:fillClrLst meth="repeat">
      <a:schemeClr val="dk2">
        <a:tint val="50000"/>
      </a:schemeClr>
    </dgm:fillClrLst>
    <dgm:linClrLst meth="repeat">
      <a:schemeClr val="lt2"/>
    </dgm:linClrLst>
    <dgm:effectClrLst/>
    <dgm:txLinClrLst/>
    <dgm:txFillClrLst meth="repeat">
      <a:schemeClr val="lt2"/>
    </dgm:txFillClrLst>
    <dgm:txEffectClrLst/>
  </dgm:styleLbl>
  <dgm:styleLbl name="align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bgImgPlace1">
    <dgm:fillClrLst meth="repeat">
      <a:schemeClr val="dk2">
        <a:tint val="50000"/>
      </a:schemeClr>
    </dgm:fillClrLst>
    <dgm:linClrLst meth="repeat">
      <a:schemeClr val="dk2">
        <a:shade val="80000"/>
      </a:schemeClr>
    </dgm:linClrLst>
    <dgm:effectClrLst/>
    <dgm:txLinClrLst/>
    <dgm:txFillClrLst meth="repeat">
      <a:schemeClr val="lt2"/>
    </dgm:txFillClrLst>
    <dgm:txEffectClrLst/>
  </dgm:styleLbl>
  <dgm:styleLbl name="sibTrans2D1">
    <dgm:fillClrLst meth="repeat">
      <a:schemeClr val="dk2">
        <a:tint val="60000"/>
      </a:schemeClr>
    </dgm:fillClrLst>
    <dgm:linClrLst meth="repeat">
      <a:schemeClr val="dk2">
        <a:tint val="60000"/>
      </a:schemeClr>
    </dgm:linClrLst>
    <dgm:effectClrLst/>
    <dgm:txLinClrLst/>
    <dgm:txFillClrLst/>
    <dgm:txEffectClrLst/>
  </dgm:styleLbl>
  <dgm:styleLbl name="fgSibTrans2D1">
    <dgm:fillClrLst meth="repeat">
      <a:schemeClr val="dk2">
        <a:tint val="60000"/>
      </a:schemeClr>
    </dgm:fillClrLst>
    <dgm:linClrLst meth="repeat">
      <a:schemeClr val="dk2">
        <a:tint val="60000"/>
      </a:schemeClr>
    </dgm:linClrLst>
    <dgm:effectClrLst/>
    <dgm:txLinClrLst/>
    <dgm:txFillClrLst/>
    <dgm:txEffectClrLst/>
  </dgm:styleLbl>
  <dgm:styleLbl name="bgSibTrans2D1">
    <dgm:fillClrLst meth="repeat">
      <a:schemeClr val="dk2">
        <a:tint val="60000"/>
      </a:schemeClr>
    </dgm:fillClrLst>
    <dgm:linClrLst meth="repeat">
      <a:schemeClr val="dk2">
        <a:tint val="60000"/>
      </a:schemeClr>
    </dgm:linClrLst>
    <dgm:effectClrLst/>
    <dgm:txLinClrLst/>
    <dgm:txFillClrLst/>
    <dgm:txEffectClrLst/>
  </dgm:styleLbl>
  <dgm:styleLbl name="sibTrans1D1">
    <dgm:fillClrLst meth="repeat">
      <a:schemeClr val="dk2"/>
    </dgm:fillClrLst>
    <dgm:linClrLst meth="repeat">
      <a:schemeClr val="dk2"/>
    </dgm:linClrLst>
    <dgm:effectClrLst/>
    <dgm:txLinClrLst/>
    <dgm:txFillClrLst meth="repeat">
      <a:schemeClr val="lt2"/>
    </dgm:txFillClrLst>
    <dgm:txEffectClrLst/>
  </dgm:styleLbl>
  <dgm:styleLbl name="callout">
    <dgm:fillClrLst meth="repeat">
      <a:schemeClr val="dk2"/>
    </dgm:fillClrLst>
    <dgm:linClrLst meth="repeat">
      <a:schemeClr val="dk2">
        <a:tint val="50000"/>
      </a:schemeClr>
    </dgm:linClrLst>
    <dgm:effectClrLst/>
    <dgm:txLinClrLst/>
    <dgm:txFillClrLst meth="repeat">
      <a:schemeClr val="lt2"/>
    </dgm:txFillClrLst>
    <dgm:txEffectClrLst/>
  </dgm:styleLbl>
  <dgm:styleLbl name="asst0">
    <dgm:fillClrLst meth="repeat">
      <a:schemeClr val="dk2"/>
    </dgm:fillClrLst>
    <dgm:linClrLst meth="repeat">
      <a:schemeClr val="lt2"/>
    </dgm:linClrLst>
    <dgm:effectClrLst/>
    <dgm:txLinClrLst/>
    <dgm:txFillClrLst/>
    <dgm:txEffectClrLst/>
  </dgm:styleLbl>
  <dgm:styleLbl name="asst1">
    <dgm:fillClrLst meth="repeat">
      <a:schemeClr val="dk2"/>
    </dgm:fillClrLst>
    <dgm:linClrLst meth="repeat">
      <a:schemeClr val="lt2"/>
    </dgm:linClrLst>
    <dgm:effectClrLst/>
    <dgm:txLinClrLst/>
    <dgm:txFillClrLst/>
    <dgm:txEffectClrLst/>
  </dgm:styleLbl>
  <dgm:styleLbl name="asst2">
    <dgm:fillClrLst meth="repeat">
      <a:schemeClr val="dk2"/>
    </dgm:fillClrLst>
    <dgm:linClrLst meth="repeat">
      <a:schemeClr val="lt2"/>
    </dgm:linClrLst>
    <dgm:effectClrLst/>
    <dgm:txLinClrLst/>
    <dgm:txFillClrLst/>
    <dgm:txEffectClrLst/>
  </dgm:styleLbl>
  <dgm:styleLbl name="asst3">
    <dgm:fillClrLst meth="repeat">
      <a:schemeClr val="dk2"/>
    </dgm:fillClrLst>
    <dgm:linClrLst meth="repeat">
      <a:schemeClr val="lt2"/>
    </dgm:linClrLst>
    <dgm:effectClrLst/>
    <dgm:txLinClrLst/>
    <dgm:txFillClrLst/>
    <dgm:txEffectClrLst/>
  </dgm:styleLbl>
  <dgm:styleLbl name="asst4">
    <dgm:fillClrLst meth="repeat">
      <a:schemeClr val="dk2"/>
    </dgm:fillClrLst>
    <dgm:linClrLst meth="repeat">
      <a:schemeClr val="lt2"/>
    </dgm:linClrLst>
    <dgm:effectClrLst/>
    <dgm:txLinClrLst/>
    <dgm:txFillClrLst/>
    <dgm:txEffectClrLst/>
  </dgm:styleLbl>
  <dgm:styleLbl name="parChTrans2D1">
    <dgm:fillClrLst meth="repeat">
      <a:schemeClr val="dk2">
        <a:tint val="60000"/>
      </a:schemeClr>
    </dgm:fillClrLst>
    <dgm:linClrLst meth="repeat">
      <a:schemeClr val="dk2">
        <a:tint val="60000"/>
      </a:schemeClr>
    </dgm:linClrLst>
    <dgm:effectClrLst/>
    <dgm:txLinClrLst/>
    <dgm:txFillClrLst meth="repeat">
      <a:schemeClr val="lt2"/>
    </dgm:txFillClrLst>
    <dgm:txEffectClrLst/>
  </dgm:styleLbl>
  <dgm:styleLbl name="parChTrans2D2">
    <dgm:fillClrLst meth="repeat">
      <a:schemeClr val="dk2"/>
    </dgm:fillClrLst>
    <dgm:linClrLst meth="repeat">
      <a:schemeClr val="dk2"/>
    </dgm:linClrLst>
    <dgm:effectClrLst/>
    <dgm:txLinClrLst/>
    <dgm:txFillClrLst meth="repeat">
      <a:schemeClr val="lt2"/>
    </dgm:txFillClrLst>
    <dgm:txEffectClrLst/>
  </dgm:styleLbl>
  <dgm:styleLbl name="parChTrans2D3">
    <dgm:fillClrLst meth="repeat">
      <a:schemeClr val="dk2"/>
    </dgm:fillClrLst>
    <dgm:linClrLst meth="repeat">
      <a:schemeClr val="dk2"/>
    </dgm:linClrLst>
    <dgm:effectClrLst/>
    <dgm:txLinClrLst/>
    <dgm:txFillClrLst meth="repeat">
      <a:schemeClr val="lt2"/>
    </dgm:txFillClrLst>
    <dgm:txEffectClrLst/>
  </dgm:styleLbl>
  <dgm:styleLbl name="parChTrans2D4">
    <dgm:fillClrLst meth="repeat">
      <a:schemeClr val="dk2"/>
    </dgm:fillClrLst>
    <dgm:linClrLst meth="repeat">
      <a:schemeClr val="dk2"/>
    </dgm:linClrLst>
    <dgm:effectClrLst/>
    <dgm:txLinClrLst/>
    <dgm:txFillClrLst meth="repeat">
      <a:schemeClr val="lt2"/>
    </dgm:txFillClrLst>
    <dgm:txEffectClrLst/>
  </dgm:styleLbl>
  <dgm:styleLbl name="parChTrans1D1">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2">
    <dgm:fillClrLst meth="repeat">
      <a:schemeClr val="dk2"/>
    </dgm:fillClrLst>
    <dgm:linClrLst meth="repeat">
      <a:schemeClr val="dk2">
        <a:shade val="60000"/>
      </a:schemeClr>
    </dgm:linClrLst>
    <dgm:effectClrLst/>
    <dgm:txLinClrLst/>
    <dgm:txFillClrLst meth="repeat">
      <a:schemeClr val="tx1"/>
    </dgm:txFillClrLst>
    <dgm:txEffectClrLst/>
  </dgm:styleLbl>
  <dgm:styleLbl name="parChTrans1D3">
    <dgm:fillClrLst meth="repeat">
      <a:schemeClr val="dk2"/>
    </dgm:fillClrLst>
    <dgm:linClrLst meth="repeat">
      <a:schemeClr val="dk2">
        <a:shade val="80000"/>
      </a:schemeClr>
    </dgm:linClrLst>
    <dgm:effectClrLst/>
    <dgm:txLinClrLst/>
    <dgm:txFillClrLst meth="repeat">
      <a:schemeClr val="tx1"/>
    </dgm:txFillClrLst>
    <dgm:txEffectClrLst/>
  </dgm:styleLbl>
  <dgm:styleLbl name="parChTrans1D4">
    <dgm:fillClrLst meth="repeat">
      <a:schemeClr val="dk2"/>
    </dgm:fillClrLst>
    <dgm:linClrLst meth="repeat">
      <a:schemeClr val="dk2">
        <a:shade val="80000"/>
      </a:schemeClr>
    </dgm:linClrLst>
    <dgm:effectClrLst/>
    <dgm:txLinClrLst/>
    <dgm:txFillClrLst meth="repeat">
      <a:schemeClr val="tx1"/>
    </dgm:txFillClrLst>
    <dgm:txEffectClrLst/>
  </dgm:styleLbl>
  <dgm:styleLbl name="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conF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align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trAlignAcc1">
    <dgm:fillClrLst meth="repeat">
      <a:schemeClr val="lt2">
        <a:alpha val="40000"/>
      </a:schemeClr>
    </dgm:fillClrLst>
    <dgm:linClrLst meth="repeat">
      <a:schemeClr val="dk2"/>
    </dgm:linClrLst>
    <dgm:effectClrLst/>
    <dgm:txLinClrLst/>
    <dgm:txFillClrLst meth="repeat">
      <a:schemeClr val="dk1"/>
    </dgm:txFillClrLst>
    <dgm:txEffectClrLst/>
  </dgm:styleLbl>
  <dgm:styleLbl name="bgAcc1">
    <dgm:fillClrLst meth="repeat">
      <a:schemeClr val="lt2">
        <a:alpha val="90000"/>
      </a:schemeClr>
    </dgm:fillClrLst>
    <dgm:linClrLst meth="repeat">
      <a:schemeClr val="dk2"/>
    </dgm:linClrLst>
    <dgm:effectClrLst/>
    <dgm:txLinClrLst/>
    <dgm:txFillClrLst meth="repeat">
      <a:schemeClr val="dk1"/>
    </dgm:txFillClrLst>
    <dgm:txEffectClrLst/>
  </dgm:styleLbl>
  <dgm:styleLbl name="solidFgAcc1">
    <dgm:fillClrLst meth="repeat">
      <a:schemeClr val="lt2"/>
    </dgm:fillClrLst>
    <dgm:linClrLst meth="repeat">
      <a:schemeClr val="dk2"/>
    </dgm:linClrLst>
    <dgm:effectClrLst/>
    <dgm:txLinClrLst/>
    <dgm:txFillClrLst meth="repeat">
      <a:schemeClr val="dk1"/>
    </dgm:txFillClrLst>
    <dgm:txEffectClrLst/>
  </dgm:styleLbl>
  <dgm:styleLbl name="solidAlignAcc1">
    <dgm:fillClrLst meth="repeat">
      <a:schemeClr val="lt2"/>
    </dgm:fillClrLst>
    <dgm:linClrLst meth="repeat">
      <a:schemeClr val="dk2"/>
    </dgm:linClrLst>
    <dgm:effectClrLst/>
    <dgm:txLinClrLst/>
    <dgm:txFillClrLst meth="repeat">
      <a:schemeClr val="dk1"/>
    </dgm:txFillClrLst>
    <dgm:txEffectClrLst/>
  </dgm:styleLbl>
  <dgm:styleLbl name="solidBgAcc1">
    <dgm:fillClrLst meth="repeat">
      <a:schemeClr val="lt2"/>
    </dgm:fillClrLst>
    <dgm:linClrLst meth="repeat">
      <a:schemeClr val="dk2"/>
    </dgm:linClrLst>
    <dgm:effectClrLst/>
    <dgm:txLinClrLst/>
    <dgm:txFillClrLst meth="repeat">
      <a:schemeClr val="dk1"/>
    </dgm:txFillClrLst>
    <dgm:txEffectClrLst/>
  </dgm:styleLbl>
  <dgm:styleLbl name="f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align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bgAccFollowNode1">
    <dgm:fillClrLst meth="repeat">
      <a:schemeClr val="dk2">
        <a:alpha val="90000"/>
        <a:tint val="40000"/>
      </a:schemeClr>
    </dgm:fillClrLst>
    <dgm:linClrLst meth="repeat">
      <a:schemeClr val="dk2">
        <a:alpha val="90000"/>
        <a:tint val="40000"/>
      </a:schemeClr>
    </dgm:linClrLst>
    <dgm:effectClrLst/>
    <dgm:txLinClrLst/>
    <dgm:txFillClrLst meth="repeat">
      <a:schemeClr val="dk1"/>
    </dgm:txFillClrLst>
    <dgm:txEffectClrLst/>
  </dgm:styleLbl>
  <dgm:styleLbl name="fgAcc0">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2">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3">
    <dgm:fillClrLst meth="repeat">
      <a:schemeClr val="lt2">
        <a:alpha val="90000"/>
      </a:schemeClr>
    </dgm:fillClrLst>
    <dgm:linClrLst meth="repeat">
      <a:schemeClr val="dk2"/>
    </dgm:linClrLst>
    <dgm:effectClrLst/>
    <dgm:txLinClrLst/>
    <dgm:txFillClrLst meth="repeat">
      <a:schemeClr val="dk1"/>
    </dgm:txFillClrLst>
    <dgm:txEffectClrLst/>
  </dgm:styleLbl>
  <dgm:styleLbl name="fgAcc4">
    <dgm:fillClrLst meth="repeat">
      <a:schemeClr val="lt2">
        <a:alpha val="90000"/>
      </a:schemeClr>
    </dgm:fillClrLst>
    <dgm:linClrLst meth="repeat">
      <a:schemeClr val="dk2"/>
    </dgm:linClrLst>
    <dgm:effectClrLst/>
    <dgm:txLinClrLst/>
    <dgm:txFillClrLst meth="repeat">
      <a:schemeClr val="dk1"/>
    </dgm:txFillClrLst>
    <dgm:txEffectClrLst/>
  </dgm:styleLbl>
  <dgm:styleLbl name="bgShp">
    <dgm:fillClrLst meth="repeat">
      <a:schemeClr val="bg1">
        <a:lumMod val="95000"/>
      </a:schemeClr>
    </dgm:fillClrLst>
    <dgm:linClrLst meth="repeat">
      <a:schemeClr val="dk2"/>
    </dgm:linClrLst>
    <dgm:effectClrLst/>
    <dgm:txLinClrLst/>
    <dgm:txFillClrLst meth="repeat">
      <a:schemeClr val="dk1"/>
    </dgm:txFillClrLst>
    <dgm:txEffectClrLst/>
  </dgm:styleLbl>
  <dgm:styleLbl name="dkBgShp">
    <dgm:fillClrLst meth="repeat">
      <a:schemeClr val="dk2">
        <a:shade val="80000"/>
      </a:schemeClr>
    </dgm:fillClrLst>
    <dgm:linClrLst meth="repeat">
      <a:schemeClr val="dk2"/>
    </dgm:linClrLst>
    <dgm:effectClrLst/>
    <dgm:txLinClrLst/>
    <dgm:txFillClrLst meth="repeat">
      <a:schemeClr val="lt1"/>
    </dgm:txFillClrLst>
    <dgm:txEffectClrLst/>
  </dgm:styleLbl>
  <dgm:styleLbl name="trBgShp">
    <dgm:fillClrLst meth="repeat">
      <a:schemeClr val="dk2">
        <a:tint val="50000"/>
        <a:alpha val="40000"/>
      </a:schemeClr>
    </dgm:fillClrLst>
    <dgm:linClrLst meth="repeat">
      <a:schemeClr val="dk2"/>
    </dgm:linClrLst>
    <dgm:effectClrLst/>
    <dgm:txLinClrLst/>
    <dgm:txFillClrLst meth="repeat">
      <a:schemeClr val="lt1"/>
    </dgm:txFillClrLst>
    <dgm:txEffectClrLst/>
  </dgm:styleLbl>
  <dgm:styleLbl name="fgShp">
    <dgm:fillClrLst meth="repeat">
      <a:schemeClr val="dk2">
        <a:tint val="60000"/>
      </a:schemeClr>
    </dgm:fillClrLst>
    <dgm:linClrLst meth="repeat">
      <a:schemeClr val="lt2"/>
    </dgm:linClrLst>
    <dgm:effectClrLst/>
    <dgm:txLinClrLst/>
    <dgm:txFillClrLst meth="repeat">
      <a:schemeClr val="dk1"/>
    </dgm:txFillClrLst>
    <dgm:txEffectClrLst/>
  </dgm:styleLbl>
  <dgm:styleLbl name="revTx">
    <dgm:fillClrLst meth="repeat">
      <a:schemeClr val="lt2">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6E9A1A9-9577-4944-BAA8-8E71DC7993AC}" type="doc">
      <dgm:prSet loTypeId="urn:microsoft.com/office/officeart/2018/5/layout/IconLeafLabelList" loCatId="icon" qsTypeId="urn:microsoft.com/office/officeart/2005/8/quickstyle/simple1" qsCatId="simple" csTypeId="urn:microsoft.com/office/officeart/2018/5/colors/Iconchunking_neutralbg_accent0_3" csCatId="mainScheme" phldr="1"/>
      <dgm:spPr/>
      <dgm:t>
        <a:bodyPr/>
        <a:lstStyle/>
        <a:p>
          <a:endParaRPr lang="en-US"/>
        </a:p>
      </dgm:t>
    </dgm:pt>
    <dgm:pt modelId="{00C4B788-4613-425D-90E4-4E8E623CD8A7}">
      <dgm:prSet/>
      <dgm:spPr/>
      <dgm:t>
        <a:bodyPr/>
        <a:lstStyle/>
        <a:p>
          <a:pPr>
            <a:defRPr cap="all"/>
          </a:pPr>
          <a:r>
            <a:rPr lang="en-US" dirty="0"/>
            <a:t>SITUATION ANALYSIS</a:t>
          </a:r>
        </a:p>
      </dgm:t>
    </dgm:pt>
    <dgm:pt modelId="{DD482D7E-65A9-460D-8CB8-89BFE0C9405F}" type="parTrans" cxnId="{8ED91E20-97BA-428E-8ACE-D8C2D2095422}">
      <dgm:prSet/>
      <dgm:spPr/>
      <dgm:t>
        <a:bodyPr/>
        <a:lstStyle/>
        <a:p>
          <a:endParaRPr lang="en-US"/>
        </a:p>
      </dgm:t>
    </dgm:pt>
    <dgm:pt modelId="{AFBE72FD-FC31-4A29-82FC-DC9CB936D214}" type="sibTrans" cxnId="{8ED91E20-97BA-428E-8ACE-D8C2D2095422}">
      <dgm:prSet/>
      <dgm:spPr/>
      <dgm:t>
        <a:bodyPr/>
        <a:lstStyle/>
        <a:p>
          <a:endParaRPr lang="en-US"/>
        </a:p>
      </dgm:t>
    </dgm:pt>
    <dgm:pt modelId="{1D592EA9-2E1D-4B2A-976A-CAFC1169A865}">
      <dgm:prSet/>
      <dgm:spPr/>
      <dgm:t>
        <a:bodyPr/>
        <a:lstStyle/>
        <a:p>
          <a:pPr>
            <a:defRPr cap="all"/>
          </a:pPr>
          <a:r>
            <a:rPr lang="en-US" dirty="0"/>
            <a:t>PRINCIPLES UNDERLYING THE POLICY</a:t>
          </a:r>
        </a:p>
      </dgm:t>
    </dgm:pt>
    <dgm:pt modelId="{B1FD8DF8-B907-4491-BFEC-33E5EEB18668}" type="parTrans" cxnId="{B531965F-27AB-4F86-A273-71D71B7A197F}">
      <dgm:prSet/>
      <dgm:spPr/>
      <dgm:t>
        <a:bodyPr/>
        <a:lstStyle/>
        <a:p>
          <a:endParaRPr lang="en-US"/>
        </a:p>
      </dgm:t>
    </dgm:pt>
    <dgm:pt modelId="{4A98D028-CAB3-4766-B1F9-F282D333815C}" type="sibTrans" cxnId="{B531965F-27AB-4F86-A273-71D71B7A197F}">
      <dgm:prSet/>
      <dgm:spPr/>
      <dgm:t>
        <a:bodyPr/>
        <a:lstStyle/>
        <a:p>
          <a:endParaRPr lang="en-US"/>
        </a:p>
      </dgm:t>
    </dgm:pt>
    <dgm:pt modelId="{E249D229-C556-4259-9B4F-6F811DC3DACA}">
      <dgm:prSet/>
      <dgm:spPr/>
      <dgm:t>
        <a:bodyPr/>
        <a:lstStyle/>
        <a:p>
          <a:pPr>
            <a:defRPr cap="all"/>
          </a:pPr>
          <a:r>
            <a:rPr lang="en-GB" dirty="0"/>
            <a:t>OVERALL GOAL, OBJECTIVES, ANTICIPATED OUTCOMES AND STRATEGIES</a:t>
          </a:r>
          <a:endParaRPr lang="en-US" dirty="0"/>
        </a:p>
      </dgm:t>
    </dgm:pt>
    <dgm:pt modelId="{4E3CC019-C45E-4A2C-920D-89B8AB11B226}" type="parTrans" cxnId="{8F6B46B9-70C9-4648-A0CA-2993B910FA46}">
      <dgm:prSet/>
      <dgm:spPr/>
      <dgm:t>
        <a:bodyPr/>
        <a:lstStyle/>
        <a:p>
          <a:endParaRPr lang="en-US"/>
        </a:p>
      </dgm:t>
    </dgm:pt>
    <dgm:pt modelId="{C55CEBAC-F174-43CB-8332-D4D72F64BF67}" type="sibTrans" cxnId="{8F6B46B9-70C9-4648-A0CA-2993B910FA46}">
      <dgm:prSet/>
      <dgm:spPr/>
      <dgm:t>
        <a:bodyPr/>
        <a:lstStyle/>
        <a:p>
          <a:endParaRPr lang="en-US"/>
        </a:p>
      </dgm:t>
    </dgm:pt>
    <dgm:pt modelId="{61588550-18A3-4621-B5C8-4FEA526966A8}">
      <dgm:prSet/>
      <dgm:spPr/>
      <dgm:t>
        <a:bodyPr/>
        <a:lstStyle/>
        <a:p>
          <a:pPr>
            <a:defRPr cap="all"/>
          </a:pPr>
          <a:r>
            <a:rPr lang="en-US" dirty="0"/>
            <a:t>INSTITUTIONAL FRAMEWORKS</a:t>
          </a:r>
        </a:p>
      </dgm:t>
    </dgm:pt>
    <dgm:pt modelId="{6A0DBDE7-3C76-4942-8B1D-193025929397}" type="parTrans" cxnId="{079E0F5C-AF42-4A70-BB4F-A4FA23466D8D}">
      <dgm:prSet/>
      <dgm:spPr/>
      <dgm:t>
        <a:bodyPr/>
        <a:lstStyle/>
        <a:p>
          <a:endParaRPr lang="en-US"/>
        </a:p>
      </dgm:t>
    </dgm:pt>
    <dgm:pt modelId="{58E9C942-6C81-4598-A543-CB435DEF1D3B}" type="sibTrans" cxnId="{079E0F5C-AF42-4A70-BB4F-A4FA23466D8D}">
      <dgm:prSet/>
      <dgm:spPr/>
      <dgm:t>
        <a:bodyPr/>
        <a:lstStyle/>
        <a:p>
          <a:endParaRPr lang="en-US"/>
        </a:p>
      </dgm:t>
    </dgm:pt>
    <dgm:pt modelId="{BF9F11FC-0099-4BA1-8E40-6AA268F03B1D}" type="pres">
      <dgm:prSet presAssocID="{E6E9A1A9-9577-4944-BAA8-8E71DC7993AC}" presName="root" presStyleCnt="0">
        <dgm:presLayoutVars>
          <dgm:dir/>
          <dgm:resizeHandles val="exact"/>
        </dgm:presLayoutVars>
      </dgm:prSet>
      <dgm:spPr/>
    </dgm:pt>
    <dgm:pt modelId="{1555D242-AC53-4ADD-9E26-92EE9E533033}" type="pres">
      <dgm:prSet presAssocID="{00C4B788-4613-425D-90E4-4E8E623CD8A7}" presName="compNode" presStyleCnt="0"/>
      <dgm:spPr/>
    </dgm:pt>
    <dgm:pt modelId="{7818D836-36F1-4478-A3A6-D1C6C0E62E30}" type="pres">
      <dgm:prSet presAssocID="{00C4B788-4613-425D-90E4-4E8E623CD8A7}" presName="iconBgRect" presStyleLbl="bgShp" presStyleIdx="0" presStyleCnt="4"/>
      <dgm:spPr>
        <a:prstGeom prst="round2DiagRect">
          <a:avLst>
            <a:gd name="adj1" fmla="val 29727"/>
            <a:gd name="adj2" fmla="val 0"/>
          </a:avLst>
        </a:prstGeom>
      </dgm:spPr>
    </dgm:pt>
    <dgm:pt modelId="{18E7FCE0-6BB7-4E28-B0C3-52DD10ABA3A1}" type="pres">
      <dgm:prSet presAssocID="{00C4B788-4613-425D-90E4-4E8E623CD8A7}"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ar chart"/>
        </a:ext>
      </dgm:extLst>
    </dgm:pt>
    <dgm:pt modelId="{354D616A-68EF-40E9-A21D-842C2E32A0DC}" type="pres">
      <dgm:prSet presAssocID="{00C4B788-4613-425D-90E4-4E8E623CD8A7}" presName="spaceRect" presStyleCnt="0"/>
      <dgm:spPr/>
    </dgm:pt>
    <dgm:pt modelId="{61F0180B-A6B9-4C00-B233-CCFE8F650149}" type="pres">
      <dgm:prSet presAssocID="{00C4B788-4613-425D-90E4-4E8E623CD8A7}" presName="textRect" presStyleLbl="revTx" presStyleIdx="0" presStyleCnt="4">
        <dgm:presLayoutVars>
          <dgm:chMax val="1"/>
          <dgm:chPref val="1"/>
        </dgm:presLayoutVars>
      </dgm:prSet>
      <dgm:spPr/>
    </dgm:pt>
    <dgm:pt modelId="{FDD32A1C-F755-4E4F-A360-EA772DB408FC}" type="pres">
      <dgm:prSet presAssocID="{AFBE72FD-FC31-4A29-82FC-DC9CB936D214}" presName="sibTrans" presStyleCnt="0"/>
      <dgm:spPr/>
    </dgm:pt>
    <dgm:pt modelId="{5DDD717C-76BC-4940-A9C2-3D21D870F804}" type="pres">
      <dgm:prSet presAssocID="{1D592EA9-2E1D-4B2A-976A-CAFC1169A865}" presName="compNode" presStyleCnt="0"/>
      <dgm:spPr/>
    </dgm:pt>
    <dgm:pt modelId="{F5C99173-3108-47C1-ACAE-BE111054DC4C}" type="pres">
      <dgm:prSet presAssocID="{1D592EA9-2E1D-4B2A-976A-CAFC1169A865}" presName="iconBgRect" presStyleLbl="bgShp" presStyleIdx="1" presStyleCnt="4"/>
      <dgm:spPr>
        <a:prstGeom prst="round2DiagRect">
          <a:avLst>
            <a:gd name="adj1" fmla="val 29727"/>
            <a:gd name="adj2" fmla="val 0"/>
          </a:avLst>
        </a:prstGeom>
      </dgm:spPr>
    </dgm:pt>
    <dgm:pt modelId="{AAA3FA66-A81A-4517-8AA3-B40FC62C4E5C}" type="pres">
      <dgm:prSet presAssocID="{1D592EA9-2E1D-4B2A-976A-CAFC1169A865}"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Check List"/>
        </a:ext>
      </dgm:extLst>
    </dgm:pt>
    <dgm:pt modelId="{2841871B-668E-498F-9E45-8B98F6F6021E}" type="pres">
      <dgm:prSet presAssocID="{1D592EA9-2E1D-4B2A-976A-CAFC1169A865}" presName="spaceRect" presStyleCnt="0"/>
      <dgm:spPr/>
    </dgm:pt>
    <dgm:pt modelId="{0BC75B9D-C15A-402A-84FE-5FCDA8C46B31}" type="pres">
      <dgm:prSet presAssocID="{1D592EA9-2E1D-4B2A-976A-CAFC1169A865}" presName="textRect" presStyleLbl="revTx" presStyleIdx="1" presStyleCnt="4">
        <dgm:presLayoutVars>
          <dgm:chMax val="1"/>
          <dgm:chPref val="1"/>
        </dgm:presLayoutVars>
      </dgm:prSet>
      <dgm:spPr/>
    </dgm:pt>
    <dgm:pt modelId="{20E62503-CD7C-4C52-A143-BC151F0EEA5C}" type="pres">
      <dgm:prSet presAssocID="{4A98D028-CAB3-4766-B1F9-F282D333815C}" presName="sibTrans" presStyleCnt="0"/>
      <dgm:spPr/>
    </dgm:pt>
    <dgm:pt modelId="{33752238-9B2E-4610-9B51-DFBAE1D1FDD0}" type="pres">
      <dgm:prSet presAssocID="{E249D229-C556-4259-9B4F-6F811DC3DACA}" presName="compNode" presStyleCnt="0"/>
      <dgm:spPr/>
    </dgm:pt>
    <dgm:pt modelId="{BC995394-4EFA-4C65-B838-B9BB50473AEB}" type="pres">
      <dgm:prSet presAssocID="{E249D229-C556-4259-9B4F-6F811DC3DACA}" presName="iconBgRect" presStyleLbl="bgShp" presStyleIdx="2" presStyleCnt="4"/>
      <dgm:spPr>
        <a:prstGeom prst="round2DiagRect">
          <a:avLst>
            <a:gd name="adj1" fmla="val 29727"/>
            <a:gd name="adj2" fmla="val 0"/>
          </a:avLst>
        </a:prstGeom>
      </dgm:spPr>
    </dgm:pt>
    <dgm:pt modelId="{8381E09B-8A0F-480F-9C81-00661DB7C8C2}" type="pres">
      <dgm:prSet presAssocID="{E249D229-C556-4259-9B4F-6F811DC3DACA}"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Bullseye"/>
        </a:ext>
      </dgm:extLst>
    </dgm:pt>
    <dgm:pt modelId="{B4C02908-E619-4073-8A32-AB1AE794383E}" type="pres">
      <dgm:prSet presAssocID="{E249D229-C556-4259-9B4F-6F811DC3DACA}" presName="spaceRect" presStyleCnt="0"/>
      <dgm:spPr/>
    </dgm:pt>
    <dgm:pt modelId="{153EFA3F-F2F5-4114-9F5E-025AC6535F54}" type="pres">
      <dgm:prSet presAssocID="{E249D229-C556-4259-9B4F-6F811DC3DACA}" presName="textRect" presStyleLbl="revTx" presStyleIdx="2" presStyleCnt="4">
        <dgm:presLayoutVars>
          <dgm:chMax val="1"/>
          <dgm:chPref val="1"/>
        </dgm:presLayoutVars>
      </dgm:prSet>
      <dgm:spPr/>
    </dgm:pt>
    <dgm:pt modelId="{3E17E7EE-CDF1-4C08-B336-BFEA171E38CE}" type="pres">
      <dgm:prSet presAssocID="{C55CEBAC-F174-43CB-8332-D4D72F64BF67}" presName="sibTrans" presStyleCnt="0"/>
      <dgm:spPr/>
    </dgm:pt>
    <dgm:pt modelId="{086488ED-DC7E-442B-9FDD-DBBE011271EB}" type="pres">
      <dgm:prSet presAssocID="{61588550-18A3-4621-B5C8-4FEA526966A8}" presName="compNode" presStyleCnt="0"/>
      <dgm:spPr/>
    </dgm:pt>
    <dgm:pt modelId="{585036B1-E7D2-4F90-A1DE-7A4F1D74469D}" type="pres">
      <dgm:prSet presAssocID="{61588550-18A3-4621-B5C8-4FEA526966A8}" presName="iconBgRect" presStyleLbl="bgShp" presStyleIdx="3" presStyleCnt="4"/>
      <dgm:spPr>
        <a:prstGeom prst="round2DiagRect">
          <a:avLst>
            <a:gd name="adj1" fmla="val 29727"/>
            <a:gd name="adj2" fmla="val 0"/>
          </a:avLst>
        </a:prstGeom>
      </dgm:spPr>
    </dgm:pt>
    <dgm:pt modelId="{77869D01-4B89-4E3C-8FDD-D5E39625FED5}" type="pres">
      <dgm:prSet presAssocID="{61588550-18A3-4621-B5C8-4FEA526966A8}"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Bank"/>
        </a:ext>
      </dgm:extLst>
    </dgm:pt>
    <dgm:pt modelId="{6CB3D456-999E-4D8C-8ACD-2F39CAC2246D}" type="pres">
      <dgm:prSet presAssocID="{61588550-18A3-4621-B5C8-4FEA526966A8}" presName="spaceRect" presStyleCnt="0"/>
      <dgm:spPr/>
    </dgm:pt>
    <dgm:pt modelId="{785AD95E-4227-4D47-8551-57251F95518C}" type="pres">
      <dgm:prSet presAssocID="{61588550-18A3-4621-B5C8-4FEA526966A8}" presName="textRect" presStyleLbl="revTx" presStyleIdx="3" presStyleCnt="4">
        <dgm:presLayoutVars>
          <dgm:chMax val="1"/>
          <dgm:chPref val="1"/>
        </dgm:presLayoutVars>
      </dgm:prSet>
      <dgm:spPr/>
    </dgm:pt>
  </dgm:ptLst>
  <dgm:cxnLst>
    <dgm:cxn modelId="{E142560C-358C-453F-8491-FCBA2435BC91}" type="presOf" srcId="{61588550-18A3-4621-B5C8-4FEA526966A8}" destId="{785AD95E-4227-4D47-8551-57251F95518C}" srcOrd="0" destOrd="0" presId="urn:microsoft.com/office/officeart/2018/5/layout/IconLeafLabelList"/>
    <dgm:cxn modelId="{B591CF15-6BFB-49FB-AB68-64147EFA0CA3}" type="presOf" srcId="{E6E9A1A9-9577-4944-BAA8-8E71DC7993AC}" destId="{BF9F11FC-0099-4BA1-8E40-6AA268F03B1D}" srcOrd="0" destOrd="0" presId="urn:microsoft.com/office/officeart/2018/5/layout/IconLeafLabelList"/>
    <dgm:cxn modelId="{8ED91E20-97BA-428E-8ACE-D8C2D2095422}" srcId="{E6E9A1A9-9577-4944-BAA8-8E71DC7993AC}" destId="{00C4B788-4613-425D-90E4-4E8E623CD8A7}" srcOrd="0" destOrd="0" parTransId="{DD482D7E-65A9-460D-8CB8-89BFE0C9405F}" sibTransId="{AFBE72FD-FC31-4A29-82FC-DC9CB936D214}"/>
    <dgm:cxn modelId="{079E0F5C-AF42-4A70-BB4F-A4FA23466D8D}" srcId="{E6E9A1A9-9577-4944-BAA8-8E71DC7993AC}" destId="{61588550-18A3-4621-B5C8-4FEA526966A8}" srcOrd="3" destOrd="0" parTransId="{6A0DBDE7-3C76-4942-8B1D-193025929397}" sibTransId="{58E9C942-6C81-4598-A543-CB435DEF1D3B}"/>
    <dgm:cxn modelId="{B531965F-27AB-4F86-A273-71D71B7A197F}" srcId="{E6E9A1A9-9577-4944-BAA8-8E71DC7993AC}" destId="{1D592EA9-2E1D-4B2A-976A-CAFC1169A865}" srcOrd="1" destOrd="0" parTransId="{B1FD8DF8-B907-4491-BFEC-33E5EEB18668}" sibTransId="{4A98D028-CAB3-4766-B1F9-F282D333815C}"/>
    <dgm:cxn modelId="{E918E077-DB4A-46A7-BC10-A30221CE9E13}" type="presOf" srcId="{E249D229-C556-4259-9B4F-6F811DC3DACA}" destId="{153EFA3F-F2F5-4114-9F5E-025AC6535F54}" srcOrd="0" destOrd="0" presId="urn:microsoft.com/office/officeart/2018/5/layout/IconLeafLabelList"/>
    <dgm:cxn modelId="{FFBB34B2-5384-438E-B78D-84CA6A5CD3FD}" type="presOf" srcId="{1D592EA9-2E1D-4B2A-976A-CAFC1169A865}" destId="{0BC75B9D-C15A-402A-84FE-5FCDA8C46B31}" srcOrd="0" destOrd="0" presId="urn:microsoft.com/office/officeart/2018/5/layout/IconLeafLabelList"/>
    <dgm:cxn modelId="{8F6B46B9-70C9-4648-A0CA-2993B910FA46}" srcId="{E6E9A1A9-9577-4944-BAA8-8E71DC7993AC}" destId="{E249D229-C556-4259-9B4F-6F811DC3DACA}" srcOrd="2" destOrd="0" parTransId="{4E3CC019-C45E-4A2C-920D-89B8AB11B226}" sibTransId="{C55CEBAC-F174-43CB-8332-D4D72F64BF67}"/>
    <dgm:cxn modelId="{D66DD3D5-9AEB-4B69-B1FE-75FF21034672}" type="presOf" srcId="{00C4B788-4613-425D-90E4-4E8E623CD8A7}" destId="{61F0180B-A6B9-4C00-B233-CCFE8F650149}" srcOrd="0" destOrd="0" presId="urn:microsoft.com/office/officeart/2018/5/layout/IconLeafLabelList"/>
    <dgm:cxn modelId="{B69B2FE4-97C0-4FE9-9102-1C123BB71313}" type="presParOf" srcId="{BF9F11FC-0099-4BA1-8E40-6AA268F03B1D}" destId="{1555D242-AC53-4ADD-9E26-92EE9E533033}" srcOrd="0" destOrd="0" presId="urn:microsoft.com/office/officeart/2018/5/layout/IconLeafLabelList"/>
    <dgm:cxn modelId="{FC9C387F-6D91-4B3A-8010-C0B61FE54FAD}" type="presParOf" srcId="{1555D242-AC53-4ADD-9E26-92EE9E533033}" destId="{7818D836-36F1-4478-A3A6-D1C6C0E62E30}" srcOrd="0" destOrd="0" presId="urn:microsoft.com/office/officeart/2018/5/layout/IconLeafLabelList"/>
    <dgm:cxn modelId="{1994D4D8-C1D8-46CF-AFB0-D9EBFA7CE15A}" type="presParOf" srcId="{1555D242-AC53-4ADD-9E26-92EE9E533033}" destId="{18E7FCE0-6BB7-4E28-B0C3-52DD10ABA3A1}" srcOrd="1" destOrd="0" presId="urn:microsoft.com/office/officeart/2018/5/layout/IconLeafLabelList"/>
    <dgm:cxn modelId="{7FC8257D-8B98-4467-AFE8-CA78CB2E9137}" type="presParOf" srcId="{1555D242-AC53-4ADD-9E26-92EE9E533033}" destId="{354D616A-68EF-40E9-A21D-842C2E32A0DC}" srcOrd="2" destOrd="0" presId="urn:microsoft.com/office/officeart/2018/5/layout/IconLeafLabelList"/>
    <dgm:cxn modelId="{8A191F3D-B549-4B0A-B060-6D13EF2CC4BC}" type="presParOf" srcId="{1555D242-AC53-4ADD-9E26-92EE9E533033}" destId="{61F0180B-A6B9-4C00-B233-CCFE8F650149}" srcOrd="3" destOrd="0" presId="urn:microsoft.com/office/officeart/2018/5/layout/IconLeafLabelList"/>
    <dgm:cxn modelId="{D4C25DFB-4E34-474D-984E-B15713D5570A}" type="presParOf" srcId="{BF9F11FC-0099-4BA1-8E40-6AA268F03B1D}" destId="{FDD32A1C-F755-4E4F-A360-EA772DB408FC}" srcOrd="1" destOrd="0" presId="urn:microsoft.com/office/officeart/2018/5/layout/IconLeafLabelList"/>
    <dgm:cxn modelId="{8F579819-F59E-499D-BA7C-D58690F83D36}" type="presParOf" srcId="{BF9F11FC-0099-4BA1-8E40-6AA268F03B1D}" destId="{5DDD717C-76BC-4940-A9C2-3D21D870F804}" srcOrd="2" destOrd="0" presId="urn:microsoft.com/office/officeart/2018/5/layout/IconLeafLabelList"/>
    <dgm:cxn modelId="{D290DB08-0E7B-4314-9F1F-A671979E1515}" type="presParOf" srcId="{5DDD717C-76BC-4940-A9C2-3D21D870F804}" destId="{F5C99173-3108-47C1-ACAE-BE111054DC4C}" srcOrd="0" destOrd="0" presId="urn:microsoft.com/office/officeart/2018/5/layout/IconLeafLabelList"/>
    <dgm:cxn modelId="{C904282B-A9BB-4E02-9291-401F486B67EF}" type="presParOf" srcId="{5DDD717C-76BC-4940-A9C2-3D21D870F804}" destId="{AAA3FA66-A81A-4517-8AA3-B40FC62C4E5C}" srcOrd="1" destOrd="0" presId="urn:microsoft.com/office/officeart/2018/5/layout/IconLeafLabelList"/>
    <dgm:cxn modelId="{052FF0BD-C46C-4F10-A576-B26921369D10}" type="presParOf" srcId="{5DDD717C-76BC-4940-A9C2-3D21D870F804}" destId="{2841871B-668E-498F-9E45-8B98F6F6021E}" srcOrd="2" destOrd="0" presId="urn:microsoft.com/office/officeart/2018/5/layout/IconLeafLabelList"/>
    <dgm:cxn modelId="{3489155D-9504-401A-89ED-581AF9E05397}" type="presParOf" srcId="{5DDD717C-76BC-4940-A9C2-3D21D870F804}" destId="{0BC75B9D-C15A-402A-84FE-5FCDA8C46B31}" srcOrd="3" destOrd="0" presId="urn:microsoft.com/office/officeart/2018/5/layout/IconLeafLabelList"/>
    <dgm:cxn modelId="{09800956-4575-4755-97A7-AD904765CC3C}" type="presParOf" srcId="{BF9F11FC-0099-4BA1-8E40-6AA268F03B1D}" destId="{20E62503-CD7C-4C52-A143-BC151F0EEA5C}" srcOrd="3" destOrd="0" presId="urn:microsoft.com/office/officeart/2018/5/layout/IconLeafLabelList"/>
    <dgm:cxn modelId="{CEF48B23-7DE5-4BAB-B7D0-4D5C23C04BF6}" type="presParOf" srcId="{BF9F11FC-0099-4BA1-8E40-6AA268F03B1D}" destId="{33752238-9B2E-4610-9B51-DFBAE1D1FDD0}" srcOrd="4" destOrd="0" presId="urn:microsoft.com/office/officeart/2018/5/layout/IconLeafLabelList"/>
    <dgm:cxn modelId="{452AFC2A-5137-4185-BA58-AD95AB0E5BE5}" type="presParOf" srcId="{33752238-9B2E-4610-9B51-DFBAE1D1FDD0}" destId="{BC995394-4EFA-4C65-B838-B9BB50473AEB}" srcOrd="0" destOrd="0" presId="urn:microsoft.com/office/officeart/2018/5/layout/IconLeafLabelList"/>
    <dgm:cxn modelId="{01A9707A-2B92-4EFC-936F-3AE1B4EFD169}" type="presParOf" srcId="{33752238-9B2E-4610-9B51-DFBAE1D1FDD0}" destId="{8381E09B-8A0F-480F-9C81-00661DB7C8C2}" srcOrd="1" destOrd="0" presId="urn:microsoft.com/office/officeart/2018/5/layout/IconLeafLabelList"/>
    <dgm:cxn modelId="{99A4479D-E14D-4702-84DB-95440B68763F}" type="presParOf" srcId="{33752238-9B2E-4610-9B51-DFBAE1D1FDD0}" destId="{B4C02908-E619-4073-8A32-AB1AE794383E}" srcOrd="2" destOrd="0" presId="urn:microsoft.com/office/officeart/2018/5/layout/IconLeafLabelList"/>
    <dgm:cxn modelId="{53A0A6D9-E44E-4F34-9D9A-749F9F58C614}" type="presParOf" srcId="{33752238-9B2E-4610-9B51-DFBAE1D1FDD0}" destId="{153EFA3F-F2F5-4114-9F5E-025AC6535F54}" srcOrd="3" destOrd="0" presId="urn:microsoft.com/office/officeart/2018/5/layout/IconLeafLabelList"/>
    <dgm:cxn modelId="{446CB779-8C7E-4D16-B56C-119A432EBE73}" type="presParOf" srcId="{BF9F11FC-0099-4BA1-8E40-6AA268F03B1D}" destId="{3E17E7EE-CDF1-4C08-B336-BFEA171E38CE}" srcOrd="5" destOrd="0" presId="urn:microsoft.com/office/officeart/2018/5/layout/IconLeafLabelList"/>
    <dgm:cxn modelId="{0329139B-7F8B-41B8-8169-86EE364EED9D}" type="presParOf" srcId="{BF9F11FC-0099-4BA1-8E40-6AA268F03B1D}" destId="{086488ED-DC7E-442B-9FDD-DBBE011271EB}" srcOrd="6" destOrd="0" presId="urn:microsoft.com/office/officeart/2018/5/layout/IconLeafLabelList"/>
    <dgm:cxn modelId="{091C5265-69CD-4E94-A7F9-C0B42A252CF5}" type="presParOf" srcId="{086488ED-DC7E-442B-9FDD-DBBE011271EB}" destId="{585036B1-E7D2-4F90-A1DE-7A4F1D74469D}" srcOrd="0" destOrd="0" presId="urn:microsoft.com/office/officeart/2018/5/layout/IconLeafLabelList"/>
    <dgm:cxn modelId="{D04097E1-3CD4-4EDB-AA9D-05C194CE406D}" type="presParOf" srcId="{086488ED-DC7E-442B-9FDD-DBBE011271EB}" destId="{77869D01-4B89-4E3C-8FDD-D5E39625FED5}" srcOrd="1" destOrd="0" presId="urn:microsoft.com/office/officeart/2018/5/layout/IconLeafLabelList"/>
    <dgm:cxn modelId="{3DD1AC75-9275-4455-B8F7-584CD8770230}" type="presParOf" srcId="{086488ED-DC7E-442B-9FDD-DBBE011271EB}" destId="{6CB3D456-999E-4D8C-8ACD-2F39CAC2246D}" srcOrd="2" destOrd="0" presId="urn:microsoft.com/office/officeart/2018/5/layout/IconLeafLabelList"/>
    <dgm:cxn modelId="{3D5B33CD-2201-45B3-A387-4383AB3F4DCA}" type="presParOf" srcId="{086488ED-DC7E-442B-9FDD-DBBE011271EB}" destId="{785AD95E-4227-4D47-8551-57251F95518C}" srcOrd="3" destOrd="0" presId="urn:microsoft.com/office/officeart/2018/5/layout/IconLeafLabel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5815E84-6721-4F48-8BAC-15792A557480}"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F9A9DE9-AC52-4A47-A636-A74FFE469130}">
      <dgm:prSet/>
      <dgm:spPr/>
      <dgm:t>
        <a:bodyPr/>
        <a:lstStyle/>
        <a:p>
          <a:r>
            <a:rPr lang="en-GB" dirty="0"/>
            <a:t>To create a greater commitment for civic participation through the promotion and encouragement of active citizenship. </a:t>
          </a:r>
          <a:endParaRPr lang="en-US" dirty="0"/>
        </a:p>
      </dgm:t>
    </dgm:pt>
    <dgm:pt modelId="{5714F56A-4473-4F44-8633-12F8F7944ED8}" type="parTrans" cxnId="{8B15CE89-B72E-42A5-AB9D-DC707FB5C2B4}">
      <dgm:prSet/>
      <dgm:spPr/>
      <dgm:t>
        <a:bodyPr/>
        <a:lstStyle/>
        <a:p>
          <a:endParaRPr lang="en-US"/>
        </a:p>
      </dgm:t>
    </dgm:pt>
    <dgm:pt modelId="{457AA141-5CC0-4A5E-B41A-4A23176C25DB}" type="sibTrans" cxnId="{8B15CE89-B72E-42A5-AB9D-DC707FB5C2B4}">
      <dgm:prSet/>
      <dgm:spPr/>
      <dgm:t>
        <a:bodyPr/>
        <a:lstStyle/>
        <a:p>
          <a:endParaRPr lang="en-US"/>
        </a:p>
      </dgm:t>
    </dgm:pt>
    <dgm:pt modelId="{28BE4F1B-B010-47C5-9B08-F41BA5AEBD93}">
      <dgm:prSet/>
      <dgm:spPr/>
      <dgm:t>
        <a:bodyPr/>
        <a:lstStyle/>
        <a:p>
          <a:r>
            <a:rPr lang="en-GB" dirty="0"/>
            <a:t>To enhance the environment for civic participation and partnership.</a:t>
          </a:r>
          <a:endParaRPr lang="en-US" dirty="0"/>
        </a:p>
      </dgm:t>
    </dgm:pt>
    <dgm:pt modelId="{81D2AB53-9C12-4384-B2E9-1957E2111321}" type="parTrans" cxnId="{B7F77751-A885-4537-82FE-D42062330B8B}">
      <dgm:prSet/>
      <dgm:spPr/>
      <dgm:t>
        <a:bodyPr/>
        <a:lstStyle/>
        <a:p>
          <a:endParaRPr lang="en-US"/>
        </a:p>
      </dgm:t>
    </dgm:pt>
    <dgm:pt modelId="{D024A8D9-F1DF-4DF4-B405-117306FC3DC4}" type="sibTrans" cxnId="{B7F77751-A885-4537-82FE-D42062330B8B}">
      <dgm:prSet/>
      <dgm:spPr/>
      <dgm:t>
        <a:bodyPr/>
        <a:lstStyle/>
        <a:p>
          <a:endParaRPr lang="en-US"/>
        </a:p>
      </dgm:t>
    </dgm:pt>
    <dgm:pt modelId="{DAE1E4CC-4E8B-4725-9E42-B23AC99CBBD9}">
      <dgm:prSet/>
      <dgm:spPr/>
      <dgm:t>
        <a:bodyPr/>
        <a:lstStyle/>
        <a:p>
          <a:r>
            <a:rPr lang="en-GB" dirty="0"/>
            <a:t>To bring the Government closer to the people and create partnership opportunities that benefit the Government, COs and civil society. </a:t>
          </a:r>
          <a:endParaRPr lang="en-US" dirty="0"/>
        </a:p>
      </dgm:t>
    </dgm:pt>
    <dgm:pt modelId="{FBFAEEBC-4182-4776-8D90-0BD2C6F14AD4}" type="parTrans" cxnId="{7A1173F3-4F40-4B61-85C0-1C1EFBB62C7A}">
      <dgm:prSet/>
      <dgm:spPr/>
      <dgm:t>
        <a:bodyPr/>
        <a:lstStyle/>
        <a:p>
          <a:endParaRPr lang="en-US"/>
        </a:p>
      </dgm:t>
    </dgm:pt>
    <dgm:pt modelId="{BEBC78A9-0139-4DED-A921-A182F4348F41}" type="sibTrans" cxnId="{7A1173F3-4F40-4B61-85C0-1C1EFBB62C7A}">
      <dgm:prSet/>
      <dgm:spPr/>
      <dgm:t>
        <a:bodyPr/>
        <a:lstStyle/>
        <a:p>
          <a:endParaRPr lang="en-US"/>
        </a:p>
      </dgm:t>
    </dgm:pt>
    <dgm:pt modelId="{C8BCF206-144E-4272-A629-F9ED6BA762B1}">
      <dgm:prSet/>
      <dgm:spPr/>
      <dgm:t>
        <a:bodyPr/>
        <a:lstStyle/>
        <a:p>
          <a:r>
            <a:rPr lang="en-GB" dirty="0"/>
            <a:t>To enhance the capacity of partners (the Government and COs) to enter into partnerships and jointly respond to development challenges and opportunities in an efficient, effective and sustainable fashion.</a:t>
          </a:r>
          <a:endParaRPr lang="en-US" dirty="0"/>
        </a:p>
      </dgm:t>
    </dgm:pt>
    <dgm:pt modelId="{B4BCB965-F0F4-4139-899A-E5FAC1D13BA1}" type="parTrans" cxnId="{E7894228-F7C8-49AF-9396-E6AAB79EE9DF}">
      <dgm:prSet/>
      <dgm:spPr/>
      <dgm:t>
        <a:bodyPr/>
        <a:lstStyle/>
        <a:p>
          <a:endParaRPr lang="en-US"/>
        </a:p>
      </dgm:t>
    </dgm:pt>
    <dgm:pt modelId="{D1A2C5FE-72FE-4C1D-86D8-FE9987924505}" type="sibTrans" cxnId="{E7894228-F7C8-49AF-9396-E6AAB79EE9DF}">
      <dgm:prSet/>
      <dgm:spPr/>
      <dgm:t>
        <a:bodyPr/>
        <a:lstStyle/>
        <a:p>
          <a:endParaRPr lang="en-US"/>
        </a:p>
      </dgm:t>
    </dgm:pt>
    <dgm:pt modelId="{6052096F-AB4B-4F44-B87B-1F5411EE03BB}" type="pres">
      <dgm:prSet presAssocID="{95815E84-6721-4F48-8BAC-15792A557480}" presName="linear" presStyleCnt="0">
        <dgm:presLayoutVars>
          <dgm:animLvl val="lvl"/>
          <dgm:resizeHandles val="exact"/>
        </dgm:presLayoutVars>
      </dgm:prSet>
      <dgm:spPr/>
    </dgm:pt>
    <dgm:pt modelId="{839F031E-5E80-45CB-8CDC-1B8810DD6E0A}" type="pres">
      <dgm:prSet presAssocID="{3F9A9DE9-AC52-4A47-A636-A74FFE469130}" presName="parentText" presStyleLbl="node1" presStyleIdx="0" presStyleCnt="4">
        <dgm:presLayoutVars>
          <dgm:chMax val="0"/>
          <dgm:bulletEnabled val="1"/>
        </dgm:presLayoutVars>
      </dgm:prSet>
      <dgm:spPr/>
    </dgm:pt>
    <dgm:pt modelId="{7584AAFC-E5DA-4BF7-8005-475D2C50D7BC}" type="pres">
      <dgm:prSet presAssocID="{457AA141-5CC0-4A5E-B41A-4A23176C25DB}" presName="spacer" presStyleCnt="0"/>
      <dgm:spPr/>
    </dgm:pt>
    <dgm:pt modelId="{98A6CA73-B929-4881-AD95-78D7E7DD827A}" type="pres">
      <dgm:prSet presAssocID="{28BE4F1B-B010-47C5-9B08-F41BA5AEBD93}" presName="parentText" presStyleLbl="node1" presStyleIdx="1" presStyleCnt="4">
        <dgm:presLayoutVars>
          <dgm:chMax val="0"/>
          <dgm:bulletEnabled val="1"/>
        </dgm:presLayoutVars>
      </dgm:prSet>
      <dgm:spPr/>
    </dgm:pt>
    <dgm:pt modelId="{8F4D4AE8-68FB-41A0-BA6D-FC664364760D}" type="pres">
      <dgm:prSet presAssocID="{D024A8D9-F1DF-4DF4-B405-117306FC3DC4}" presName="spacer" presStyleCnt="0"/>
      <dgm:spPr/>
    </dgm:pt>
    <dgm:pt modelId="{23AEDD93-CAD0-432B-A42B-83787FC3F9EB}" type="pres">
      <dgm:prSet presAssocID="{DAE1E4CC-4E8B-4725-9E42-B23AC99CBBD9}" presName="parentText" presStyleLbl="node1" presStyleIdx="2" presStyleCnt="4">
        <dgm:presLayoutVars>
          <dgm:chMax val="0"/>
          <dgm:bulletEnabled val="1"/>
        </dgm:presLayoutVars>
      </dgm:prSet>
      <dgm:spPr/>
    </dgm:pt>
    <dgm:pt modelId="{E2495637-DB9E-45BD-94C8-FA2E117E515C}" type="pres">
      <dgm:prSet presAssocID="{BEBC78A9-0139-4DED-A921-A182F4348F41}" presName="spacer" presStyleCnt="0"/>
      <dgm:spPr/>
    </dgm:pt>
    <dgm:pt modelId="{65F718BB-5100-49F0-8B79-DDD8C317C9F1}" type="pres">
      <dgm:prSet presAssocID="{C8BCF206-144E-4272-A629-F9ED6BA762B1}" presName="parentText" presStyleLbl="node1" presStyleIdx="3" presStyleCnt="4">
        <dgm:presLayoutVars>
          <dgm:chMax val="0"/>
          <dgm:bulletEnabled val="1"/>
        </dgm:presLayoutVars>
      </dgm:prSet>
      <dgm:spPr/>
    </dgm:pt>
  </dgm:ptLst>
  <dgm:cxnLst>
    <dgm:cxn modelId="{E7894228-F7C8-49AF-9396-E6AAB79EE9DF}" srcId="{95815E84-6721-4F48-8BAC-15792A557480}" destId="{C8BCF206-144E-4272-A629-F9ED6BA762B1}" srcOrd="3" destOrd="0" parTransId="{B4BCB965-F0F4-4139-899A-E5FAC1D13BA1}" sibTransId="{D1A2C5FE-72FE-4C1D-86D8-FE9987924505}"/>
    <dgm:cxn modelId="{25AD3063-C596-41A5-B643-5EAA27802A51}" type="presOf" srcId="{C8BCF206-144E-4272-A629-F9ED6BA762B1}" destId="{65F718BB-5100-49F0-8B79-DDD8C317C9F1}" srcOrd="0" destOrd="0" presId="urn:microsoft.com/office/officeart/2005/8/layout/vList2"/>
    <dgm:cxn modelId="{DDE6276B-3BE7-4586-AD23-26F8E48BEBE6}" type="presOf" srcId="{3F9A9DE9-AC52-4A47-A636-A74FFE469130}" destId="{839F031E-5E80-45CB-8CDC-1B8810DD6E0A}" srcOrd="0" destOrd="0" presId="urn:microsoft.com/office/officeart/2005/8/layout/vList2"/>
    <dgm:cxn modelId="{B7F77751-A885-4537-82FE-D42062330B8B}" srcId="{95815E84-6721-4F48-8BAC-15792A557480}" destId="{28BE4F1B-B010-47C5-9B08-F41BA5AEBD93}" srcOrd="1" destOrd="0" parTransId="{81D2AB53-9C12-4384-B2E9-1957E2111321}" sibTransId="{D024A8D9-F1DF-4DF4-B405-117306FC3DC4}"/>
    <dgm:cxn modelId="{8B15CE89-B72E-42A5-AB9D-DC707FB5C2B4}" srcId="{95815E84-6721-4F48-8BAC-15792A557480}" destId="{3F9A9DE9-AC52-4A47-A636-A74FFE469130}" srcOrd="0" destOrd="0" parTransId="{5714F56A-4473-4F44-8633-12F8F7944ED8}" sibTransId="{457AA141-5CC0-4A5E-B41A-4A23176C25DB}"/>
    <dgm:cxn modelId="{03FEB395-35A4-4B4D-9CEB-598E81237985}" type="presOf" srcId="{95815E84-6721-4F48-8BAC-15792A557480}" destId="{6052096F-AB4B-4F44-B87B-1F5411EE03BB}" srcOrd="0" destOrd="0" presId="urn:microsoft.com/office/officeart/2005/8/layout/vList2"/>
    <dgm:cxn modelId="{45113DC0-CD1D-49B1-B3F5-A861480D25D4}" type="presOf" srcId="{28BE4F1B-B010-47C5-9B08-F41BA5AEBD93}" destId="{98A6CA73-B929-4881-AD95-78D7E7DD827A}" srcOrd="0" destOrd="0" presId="urn:microsoft.com/office/officeart/2005/8/layout/vList2"/>
    <dgm:cxn modelId="{7A1173F3-4F40-4B61-85C0-1C1EFBB62C7A}" srcId="{95815E84-6721-4F48-8BAC-15792A557480}" destId="{DAE1E4CC-4E8B-4725-9E42-B23AC99CBBD9}" srcOrd="2" destOrd="0" parTransId="{FBFAEEBC-4182-4776-8D90-0BD2C6F14AD4}" sibTransId="{BEBC78A9-0139-4DED-A921-A182F4348F41}"/>
    <dgm:cxn modelId="{2DFC71F8-2A1C-4B4F-A0C7-AA40A040FD22}" type="presOf" srcId="{DAE1E4CC-4E8B-4725-9E42-B23AC99CBBD9}" destId="{23AEDD93-CAD0-432B-A42B-83787FC3F9EB}" srcOrd="0" destOrd="0" presId="urn:microsoft.com/office/officeart/2005/8/layout/vList2"/>
    <dgm:cxn modelId="{24E7FF4F-5F1B-4F34-B686-F8263A074B7A}" type="presParOf" srcId="{6052096F-AB4B-4F44-B87B-1F5411EE03BB}" destId="{839F031E-5E80-45CB-8CDC-1B8810DD6E0A}" srcOrd="0" destOrd="0" presId="urn:microsoft.com/office/officeart/2005/8/layout/vList2"/>
    <dgm:cxn modelId="{BDBAC15F-5B03-4E25-8879-B74600BC4D6C}" type="presParOf" srcId="{6052096F-AB4B-4F44-B87B-1F5411EE03BB}" destId="{7584AAFC-E5DA-4BF7-8005-475D2C50D7BC}" srcOrd="1" destOrd="0" presId="urn:microsoft.com/office/officeart/2005/8/layout/vList2"/>
    <dgm:cxn modelId="{4E9019D7-47A1-419D-83C9-FAB4444F49F1}" type="presParOf" srcId="{6052096F-AB4B-4F44-B87B-1F5411EE03BB}" destId="{98A6CA73-B929-4881-AD95-78D7E7DD827A}" srcOrd="2" destOrd="0" presId="urn:microsoft.com/office/officeart/2005/8/layout/vList2"/>
    <dgm:cxn modelId="{3CC736DB-E9F5-474A-B3B2-F89420A1719D}" type="presParOf" srcId="{6052096F-AB4B-4F44-B87B-1F5411EE03BB}" destId="{8F4D4AE8-68FB-41A0-BA6D-FC664364760D}" srcOrd="3" destOrd="0" presId="urn:microsoft.com/office/officeart/2005/8/layout/vList2"/>
    <dgm:cxn modelId="{82CF6BC9-EFBE-4281-A738-CEDAA7397AE6}" type="presParOf" srcId="{6052096F-AB4B-4F44-B87B-1F5411EE03BB}" destId="{23AEDD93-CAD0-432B-A42B-83787FC3F9EB}" srcOrd="4" destOrd="0" presId="urn:microsoft.com/office/officeart/2005/8/layout/vList2"/>
    <dgm:cxn modelId="{6BB3C782-D541-4F06-B4EA-E2DFA859DCD9}" type="presParOf" srcId="{6052096F-AB4B-4F44-B87B-1F5411EE03BB}" destId="{E2495637-DB9E-45BD-94C8-FA2E117E515C}" srcOrd="5" destOrd="0" presId="urn:microsoft.com/office/officeart/2005/8/layout/vList2"/>
    <dgm:cxn modelId="{36C64549-AC80-43F7-A749-37CFFD46875A}" type="presParOf" srcId="{6052096F-AB4B-4F44-B87B-1F5411EE03BB}" destId="{65F718BB-5100-49F0-8B79-DDD8C317C9F1}"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19B0FEF-7619-4596-976C-E66013F36324}" type="doc">
      <dgm:prSet loTypeId="urn:microsoft.com/office/officeart/2005/8/layout/vList2" loCatId="list" qsTypeId="urn:microsoft.com/office/officeart/2005/8/quickstyle/simple1" qsCatId="simple" csTypeId="urn:microsoft.com/office/officeart/2005/8/colors/colorful2" csCatId="colorful"/>
      <dgm:spPr/>
      <dgm:t>
        <a:bodyPr/>
        <a:lstStyle/>
        <a:p>
          <a:endParaRPr lang="en-US"/>
        </a:p>
      </dgm:t>
    </dgm:pt>
    <dgm:pt modelId="{3DD60629-16AB-4C1B-8C46-38613AE31C7A}">
      <dgm:prSet/>
      <dgm:spPr/>
      <dgm:t>
        <a:bodyPr/>
        <a:lstStyle/>
        <a:p>
          <a:r>
            <a:rPr lang="en-GB"/>
            <a:t>The institutional framework for the implementation of this policy will be considered under the review outlined in section </a:t>
          </a:r>
          <a:endParaRPr lang="en-US"/>
        </a:p>
      </dgm:t>
    </dgm:pt>
    <dgm:pt modelId="{16A4552D-E986-4EED-BBA1-6A362327DD9E}" type="parTrans" cxnId="{E5E2D477-58F5-4C6B-80FC-2F6F51C68233}">
      <dgm:prSet/>
      <dgm:spPr/>
      <dgm:t>
        <a:bodyPr/>
        <a:lstStyle/>
        <a:p>
          <a:endParaRPr lang="en-US"/>
        </a:p>
      </dgm:t>
    </dgm:pt>
    <dgm:pt modelId="{92B1EBAD-D9DB-4237-A507-45BC394DA485}" type="sibTrans" cxnId="{E5E2D477-58F5-4C6B-80FC-2F6F51C68233}">
      <dgm:prSet/>
      <dgm:spPr/>
      <dgm:t>
        <a:bodyPr/>
        <a:lstStyle/>
        <a:p>
          <a:endParaRPr lang="en-US"/>
        </a:p>
      </dgm:t>
    </dgm:pt>
    <dgm:pt modelId="{6085F342-F5B4-4E95-BC89-4D29391F4344}">
      <dgm:prSet/>
      <dgm:spPr/>
      <dgm:t>
        <a:bodyPr/>
        <a:lstStyle/>
        <a:p>
          <a:r>
            <a:rPr lang="en-GB" dirty="0"/>
            <a:t>Issues to be studied will include the </a:t>
          </a:r>
          <a:r>
            <a:rPr lang="en-GB" b="1" dirty="0"/>
            <a:t>role of individual line </a:t>
          </a:r>
          <a:r>
            <a:rPr lang="en-GB" dirty="0"/>
            <a:t>ministries in the new, </a:t>
          </a:r>
          <a:r>
            <a:rPr lang="en-GB" b="1" dirty="0"/>
            <a:t>parallel registration process</a:t>
          </a:r>
          <a:r>
            <a:rPr lang="en-GB" dirty="0"/>
            <a:t>; the </a:t>
          </a:r>
          <a:r>
            <a:rPr lang="en-GB" b="1" dirty="0"/>
            <a:t>extent to which the registration of local organisations </a:t>
          </a:r>
          <a:r>
            <a:rPr lang="en-GB" dirty="0"/>
            <a:t>can be decentralised to the Regional Authorities; and the extent to which certain aspects of the new system can be delegated to </a:t>
          </a:r>
          <a:r>
            <a:rPr lang="en-GB" b="1" dirty="0"/>
            <a:t>civic organisations themselves </a:t>
          </a:r>
          <a:r>
            <a:rPr lang="en-GB" dirty="0"/>
            <a:t>through voluntary codes, and </a:t>
          </a:r>
          <a:r>
            <a:rPr lang="en-GB" u="sng" dirty="0">
              <a:solidFill>
                <a:srgbClr val="FF0000"/>
              </a:solidFill>
            </a:rPr>
            <a:t>self-regulation under a representative body</a:t>
          </a:r>
          <a:r>
            <a:rPr lang="en-GB" dirty="0"/>
            <a:t>. However, until the enactment of the new legislation, the institutional framework outlined below will stand.</a:t>
          </a:r>
          <a:endParaRPr lang="en-US" dirty="0"/>
        </a:p>
      </dgm:t>
    </dgm:pt>
    <dgm:pt modelId="{C51101C0-7BB4-4A4F-BC5E-F89C9EA68312}" type="parTrans" cxnId="{B8E4D8B4-1874-48AC-9BC3-004DE70032FB}">
      <dgm:prSet/>
      <dgm:spPr/>
      <dgm:t>
        <a:bodyPr/>
        <a:lstStyle/>
        <a:p>
          <a:endParaRPr lang="en-US"/>
        </a:p>
      </dgm:t>
    </dgm:pt>
    <dgm:pt modelId="{AC74B306-E671-4DFC-851D-E5B54E7CD7F9}" type="sibTrans" cxnId="{B8E4D8B4-1874-48AC-9BC3-004DE70032FB}">
      <dgm:prSet/>
      <dgm:spPr/>
      <dgm:t>
        <a:bodyPr/>
        <a:lstStyle/>
        <a:p>
          <a:endParaRPr lang="en-US"/>
        </a:p>
      </dgm:t>
    </dgm:pt>
    <dgm:pt modelId="{8549B940-51B2-40D1-A5B3-D2068268BA5D}" type="pres">
      <dgm:prSet presAssocID="{F19B0FEF-7619-4596-976C-E66013F36324}" presName="linear" presStyleCnt="0">
        <dgm:presLayoutVars>
          <dgm:animLvl val="lvl"/>
          <dgm:resizeHandles val="exact"/>
        </dgm:presLayoutVars>
      </dgm:prSet>
      <dgm:spPr/>
    </dgm:pt>
    <dgm:pt modelId="{1D761290-4006-4E51-8607-E40BADA55901}" type="pres">
      <dgm:prSet presAssocID="{3DD60629-16AB-4C1B-8C46-38613AE31C7A}" presName="parentText" presStyleLbl="node1" presStyleIdx="0" presStyleCnt="2">
        <dgm:presLayoutVars>
          <dgm:chMax val="0"/>
          <dgm:bulletEnabled val="1"/>
        </dgm:presLayoutVars>
      </dgm:prSet>
      <dgm:spPr/>
    </dgm:pt>
    <dgm:pt modelId="{1DCB17CD-1AFA-4314-BD9B-6EF033CA07D7}" type="pres">
      <dgm:prSet presAssocID="{92B1EBAD-D9DB-4237-A507-45BC394DA485}" presName="spacer" presStyleCnt="0"/>
      <dgm:spPr/>
    </dgm:pt>
    <dgm:pt modelId="{D27D9964-5F1B-4AE8-8024-079D279750B0}" type="pres">
      <dgm:prSet presAssocID="{6085F342-F5B4-4E95-BC89-4D29391F4344}" presName="parentText" presStyleLbl="node1" presStyleIdx="1" presStyleCnt="2" custLinFactNeighborY="-50000">
        <dgm:presLayoutVars>
          <dgm:chMax val="0"/>
          <dgm:bulletEnabled val="1"/>
        </dgm:presLayoutVars>
      </dgm:prSet>
      <dgm:spPr/>
    </dgm:pt>
  </dgm:ptLst>
  <dgm:cxnLst>
    <dgm:cxn modelId="{0FF15F21-E90A-4333-AE23-6A14A8478E44}" type="presOf" srcId="{6085F342-F5B4-4E95-BC89-4D29391F4344}" destId="{D27D9964-5F1B-4AE8-8024-079D279750B0}" srcOrd="0" destOrd="0" presId="urn:microsoft.com/office/officeart/2005/8/layout/vList2"/>
    <dgm:cxn modelId="{F498F324-7AD4-4AAE-AE2A-B2E0FF282808}" type="presOf" srcId="{3DD60629-16AB-4C1B-8C46-38613AE31C7A}" destId="{1D761290-4006-4E51-8607-E40BADA55901}" srcOrd="0" destOrd="0" presId="urn:microsoft.com/office/officeart/2005/8/layout/vList2"/>
    <dgm:cxn modelId="{E5E2D477-58F5-4C6B-80FC-2F6F51C68233}" srcId="{F19B0FEF-7619-4596-976C-E66013F36324}" destId="{3DD60629-16AB-4C1B-8C46-38613AE31C7A}" srcOrd="0" destOrd="0" parTransId="{16A4552D-E986-4EED-BBA1-6A362327DD9E}" sibTransId="{92B1EBAD-D9DB-4237-A507-45BC394DA485}"/>
    <dgm:cxn modelId="{B8E4D8B4-1874-48AC-9BC3-004DE70032FB}" srcId="{F19B0FEF-7619-4596-976C-E66013F36324}" destId="{6085F342-F5B4-4E95-BC89-4D29391F4344}" srcOrd="1" destOrd="0" parTransId="{C51101C0-7BB4-4A4F-BC5E-F89C9EA68312}" sibTransId="{AC74B306-E671-4DFC-851D-E5B54E7CD7F9}"/>
    <dgm:cxn modelId="{549D4BD0-EEEF-4985-9E23-9DEFA1D8B25B}" type="presOf" srcId="{F19B0FEF-7619-4596-976C-E66013F36324}" destId="{8549B940-51B2-40D1-A5B3-D2068268BA5D}" srcOrd="0" destOrd="0" presId="urn:microsoft.com/office/officeart/2005/8/layout/vList2"/>
    <dgm:cxn modelId="{F54B966A-CECA-4280-884E-3C394902AF61}" type="presParOf" srcId="{8549B940-51B2-40D1-A5B3-D2068268BA5D}" destId="{1D761290-4006-4E51-8607-E40BADA55901}" srcOrd="0" destOrd="0" presId="urn:microsoft.com/office/officeart/2005/8/layout/vList2"/>
    <dgm:cxn modelId="{44728185-68BB-4A99-BF80-EA79E3542149}" type="presParOf" srcId="{8549B940-51B2-40D1-A5B3-D2068268BA5D}" destId="{1DCB17CD-1AFA-4314-BD9B-6EF033CA07D7}" srcOrd="1" destOrd="0" presId="urn:microsoft.com/office/officeart/2005/8/layout/vList2"/>
    <dgm:cxn modelId="{23BEF557-41E7-4869-8612-BA8214BC69CF}" type="presParOf" srcId="{8549B940-51B2-40D1-A5B3-D2068268BA5D}" destId="{D27D9964-5F1B-4AE8-8024-079D279750B0}" srcOrd="2"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8F8B0CDE-7B12-42C7-8DF4-826ABF5E8B91}" type="doc">
      <dgm:prSet loTypeId="urn:microsoft.com/office/officeart/2016/7/layout/VerticalSolidActionList" loCatId="List" qsTypeId="urn:microsoft.com/office/officeart/2005/8/quickstyle/simple1" qsCatId="simple" csTypeId="urn:microsoft.com/office/officeart/2005/8/colors/accent1_2" csCatId="accent1"/>
      <dgm:spPr/>
      <dgm:t>
        <a:bodyPr/>
        <a:lstStyle/>
        <a:p>
          <a:endParaRPr lang="en-US"/>
        </a:p>
      </dgm:t>
    </dgm:pt>
    <dgm:pt modelId="{8854A0EE-9A4D-4643-8FB8-E9416DBD9255}">
      <dgm:prSet/>
      <dgm:spPr/>
      <dgm:t>
        <a:bodyPr/>
        <a:lstStyle/>
        <a:p>
          <a:r>
            <a:rPr lang="en-US"/>
            <a:t>Maintaining and developing</a:t>
          </a:r>
        </a:p>
      </dgm:t>
    </dgm:pt>
    <dgm:pt modelId="{7546275F-3470-4FBB-84DF-F1866104601A}" type="parTrans" cxnId="{CBFC855B-B089-4478-8B94-186DF97E90ED}">
      <dgm:prSet/>
      <dgm:spPr/>
      <dgm:t>
        <a:bodyPr/>
        <a:lstStyle/>
        <a:p>
          <a:endParaRPr lang="en-US"/>
        </a:p>
      </dgm:t>
    </dgm:pt>
    <dgm:pt modelId="{F27512AD-6EC1-4418-B5E1-22EF5E210C6F}" type="sibTrans" cxnId="{CBFC855B-B089-4478-8B94-186DF97E90ED}">
      <dgm:prSet/>
      <dgm:spPr/>
      <dgm:t>
        <a:bodyPr/>
        <a:lstStyle/>
        <a:p>
          <a:endParaRPr lang="en-US"/>
        </a:p>
      </dgm:t>
    </dgm:pt>
    <dgm:pt modelId="{CAB66615-B213-435B-B0C2-3A3759F9F292}">
      <dgm:prSet/>
      <dgm:spPr/>
      <dgm:t>
        <a:bodyPr/>
        <a:lstStyle/>
        <a:p>
          <a:r>
            <a:rPr lang="en-US"/>
            <a:t>Maintaining and developing the CO partnership database </a:t>
          </a:r>
        </a:p>
      </dgm:t>
    </dgm:pt>
    <dgm:pt modelId="{CA5A6FA2-D1EF-41F6-B5D0-AFBF17052A63}" type="parTrans" cxnId="{256EC743-0760-4062-9F0D-6398FCEAF7AB}">
      <dgm:prSet/>
      <dgm:spPr/>
      <dgm:t>
        <a:bodyPr/>
        <a:lstStyle/>
        <a:p>
          <a:endParaRPr lang="en-US"/>
        </a:p>
      </dgm:t>
    </dgm:pt>
    <dgm:pt modelId="{3F0330F0-8525-4069-8095-D43D1C75E76A}" type="sibTrans" cxnId="{256EC743-0760-4062-9F0D-6398FCEAF7AB}">
      <dgm:prSet/>
      <dgm:spPr/>
      <dgm:t>
        <a:bodyPr/>
        <a:lstStyle/>
        <a:p>
          <a:endParaRPr lang="en-US"/>
        </a:p>
      </dgm:t>
    </dgm:pt>
    <dgm:pt modelId="{5D9BCC08-ED3D-46CB-A1D9-8E9A615F186D}">
      <dgm:prSet/>
      <dgm:spPr/>
      <dgm:t>
        <a:bodyPr/>
        <a:lstStyle/>
        <a:p>
          <a:r>
            <a:rPr lang="en-US"/>
            <a:t>Providing</a:t>
          </a:r>
        </a:p>
      </dgm:t>
    </dgm:pt>
    <dgm:pt modelId="{F710B0EF-ED45-42BB-8B01-A239563DDA1E}" type="parTrans" cxnId="{F143C7AC-1A5C-49EF-9612-B2CF7DBA0CED}">
      <dgm:prSet/>
      <dgm:spPr/>
      <dgm:t>
        <a:bodyPr/>
        <a:lstStyle/>
        <a:p>
          <a:endParaRPr lang="en-US"/>
        </a:p>
      </dgm:t>
    </dgm:pt>
    <dgm:pt modelId="{4D54F97F-7226-433D-951A-BA66CEE05546}" type="sibTrans" cxnId="{F143C7AC-1A5C-49EF-9612-B2CF7DBA0CED}">
      <dgm:prSet/>
      <dgm:spPr/>
      <dgm:t>
        <a:bodyPr/>
        <a:lstStyle/>
        <a:p>
          <a:endParaRPr lang="en-US"/>
        </a:p>
      </dgm:t>
    </dgm:pt>
    <dgm:pt modelId="{818AE484-24A1-4F07-91FA-EA1081BF48B3}">
      <dgm:prSet/>
      <dgm:spPr/>
      <dgm:t>
        <a:bodyPr/>
        <a:lstStyle/>
        <a:p>
          <a:r>
            <a:rPr lang="en-US"/>
            <a:t>Providing ongoing information on partnership opportunities </a:t>
          </a:r>
        </a:p>
      </dgm:t>
    </dgm:pt>
    <dgm:pt modelId="{72C0F3B1-1AC9-4685-B08C-1AD52011DA55}" type="parTrans" cxnId="{29913A25-C9D9-47DA-B7FE-67C758C48BD6}">
      <dgm:prSet/>
      <dgm:spPr/>
      <dgm:t>
        <a:bodyPr/>
        <a:lstStyle/>
        <a:p>
          <a:endParaRPr lang="en-US"/>
        </a:p>
      </dgm:t>
    </dgm:pt>
    <dgm:pt modelId="{6E5C6180-AE7A-4D39-837B-1677BE9438B3}" type="sibTrans" cxnId="{29913A25-C9D9-47DA-B7FE-67C758C48BD6}">
      <dgm:prSet/>
      <dgm:spPr/>
      <dgm:t>
        <a:bodyPr/>
        <a:lstStyle/>
        <a:p>
          <a:endParaRPr lang="en-US"/>
        </a:p>
      </dgm:t>
    </dgm:pt>
    <dgm:pt modelId="{815661CF-A3B8-41DC-9A05-3F2F79871E27}">
      <dgm:prSet/>
      <dgm:spPr/>
      <dgm:t>
        <a:bodyPr/>
        <a:lstStyle/>
        <a:p>
          <a:r>
            <a:rPr lang="en-US"/>
            <a:t>Facilitating</a:t>
          </a:r>
        </a:p>
      </dgm:t>
    </dgm:pt>
    <dgm:pt modelId="{00989B0E-2511-42E6-9965-FC08F8C5B02F}" type="parTrans" cxnId="{5765AC34-39AC-47B8-90B7-06EF50BF6777}">
      <dgm:prSet/>
      <dgm:spPr/>
      <dgm:t>
        <a:bodyPr/>
        <a:lstStyle/>
        <a:p>
          <a:endParaRPr lang="en-US"/>
        </a:p>
      </dgm:t>
    </dgm:pt>
    <dgm:pt modelId="{631E55BC-692E-4824-BDC2-0AE116DE94D0}" type="sibTrans" cxnId="{5765AC34-39AC-47B8-90B7-06EF50BF6777}">
      <dgm:prSet/>
      <dgm:spPr/>
      <dgm:t>
        <a:bodyPr/>
        <a:lstStyle/>
        <a:p>
          <a:endParaRPr lang="en-US"/>
        </a:p>
      </dgm:t>
    </dgm:pt>
    <dgm:pt modelId="{AF813EE2-9D54-4025-9051-9E92A736E2E2}">
      <dgm:prSet/>
      <dgm:spPr/>
      <dgm:t>
        <a:bodyPr/>
        <a:lstStyle/>
        <a:p>
          <a:r>
            <a:rPr lang="en-US"/>
            <a:t>Facilitating partnership arrangements and enhancing lines of communication amongst Government, COs, international donors and the private sector </a:t>
          </a:r>
        </a:p>
      </dgm:t>
    </dgm:pt>
    <dgm:pt modelId="{3A94D53C-C36F-4418-99FD-0282FDFB2383}" type="parTrans" cxnId="{B827B217-4C6E-4C3C-9A14-EDB029DEA266}">
      <dgm:prSet/>
      <dgm:spPr/>
      <dgm:t>
        <a:bodyPr/>
        <a:lstStyle/>
        <a:p>
          <a:endParaRPr lang="en-US"/>
        </a:p>
      </dgm:t>
    </dgm:pt>
    <dgm:pt modelId="{D8B0F56E-A76F-4C34-8225-B30880085386}" type="sibTrans" cxnId="{B827B217-4C6E-4C3C-9A14-EDB029DEA266}">
      <dgm:prSet/>
      <dgm:spPr/>
      <dgm:t>
        <a:bodyPr/>
        <a:lstStyle/>
        <a:p>
          <a:endParaRPr lang="en-US"/>
        </a:p>
      </dgm:t>
    </dgm:pt>
    <dgm:pt modelId="{31A84039-A13D-4AB4-A6A6-7AE9C3EA7D14}">
      <dgm:prSet/>
      <dgm:spPr/>
      <dgm:t>
        <a:bodyPr/>
        <a:lstStyle/>
        <a:p>
          <a:r>
            <a:rPr lang="en-US"/>
            <a:t>Providing</a:t>
          </a:r>
        </a:p>
      </dgm:t>
    </dgm:pt>
    <dgm:pt modelId="{1EC147A0-08BC-4985-B2CC-1C58995930ED}" type="parTrans" cxnId="{83C32396-F7BA-415F-807A-C492D3545955}">
      <dgm:prSet/>
      <dgm:spPr/>
      <dgm:t>
        <a:bodyPr/>
        <a:lstStyle/>
        <a:p>
          <a:endParaRPr lang="en-US"/>
        </a:p>
      </dgm:t>
    </dgm:pt>
    <dgm:pt modelId="{D02E7A88-565C-4BAF-B9EF-3A32EBD9BFA9}" type="sibTrans" cxnId="{83C32396-F7BA-415F-807A-C492D3545955}">
      <dgm:prSet/>
      <dgm:spPr/>
      <dgm:t>
        <a:bodyPr/>
        <a:lstStyle/>
        <a:p>
          <a:endParaRPr lang="en-US"/>
        </a:p>
      </dgm:t>
    </dgm:pt>
    <dgm:pt modelId="{EE867EDF-E4C4-4D17-A52B-CDF53E655157}">
      <dgm:prSet/>
      <dgm:spPr/>
      <dgm:t>
        <a:bodyPr/>
        <a:lstStyle/>
        <a:p>
          <a:r>
            <a:rPr lang="en-US"/>
            <a:t>Providing advisory sevices to both the Government and COs </a:t>
          </a:r>
        </a:p>
      </dgm:t>
    </dgm:pt>
    <dgm:pt modelId="{A98A1C9D-7005-47A3-B3A2-2338CCF5D78D}" type="parTrans" cxnId="{57907977-7DB1-4C8D-9604-148EA30A6684}">
      <dgm:prSet/>
      <dgm:spPr/>
      <dgm:t>
        <a:bodyPr/>
        <a:lstStyle/>
        <a:p>
          <a:endParaRPr lang="en-US"/>
        </a:p>
      </dgm:t>
    </dgm:pt>
    <dgm:pt modelId="{A9490DE3-BDB9-4233-A4AB-2E407CA2C745}" type="sibTrans" cxnId="{57907977-7DB1-4C8D-9604-148EA30A6684}">
      <dgm:prSet/>
      <dgm:spPr/>
      <dgm:t>
        <a:bodyPr/>
        <a:lstStyle/>
        <a:p>
          <a:endParaRPr lang="en-US"/>
        </a:p>
      </dgm:t>
    </dgm:pt>
    <dgm:pt modelId="{8FDF4C32-A43C-45FD-A806-9D674C8F645E}">
      <dgm:prSet/>
      <dgm:spPr/>
      <dgm:t>
        <a:bodyPr/>
        <a:lstStyle/>
        <a:p>
          <a:r>
            <a:rPr lang="en-US"/>
            <a:t>Coordinating</a:t>
          </a:r>
        </a:p>
      </dgm:t>
    </dgm:pt>
    <dgm:pt modelId="{531490AF-FA7A-4DEE-9CAB-087C48D2E833}" type="parTrans" cxnId="{51766E5B-B1A2-49CA-90CB-FBD9C633801F}">
      <dgm:prSet/>
      <dgm:spPr/>
      <dgm:t>
        <a:bodyPr/>
        <a:lstStyle/>
        <a:p>
          <a:endParaRPr lang="en-US"/>
        </a:p>
      </dgm:t>
    </dgm:pt>
    <dgm:pt modelId="{B7E6AB0C-0B53-4AC9-8DB2-0BDF0003283B}" type="sibTrans" cxnId="{51766E5B-B1A2-49CA-90CB-FBD9C633801F}">
      <dgm:prSet/>
      <dgm:spPr/>
      <dgm:t>
        <a:bodyPr/>
        <a:lstStyle/>
        <a:p>
          <a:endParaRPr lang="en-US"/>
        </a:p>
      </dgm:t>
    </dgm:pt>
    <dgm:pt modelId="{26B89F49-2F89-4399-9AA6-56B70915EADD}">
      <dgm:prSet/>
      <dgm:spPr/>
      <dgm:t>
        <a:bodyPr/>
        <a:lstStyle/>
        <a:p>
          <a:r>
            <a:rPr lang="en-US" dirty="0"/>
            <a:t>Coordinating the impact assessment of activities implemented under development partnerships and collating information from various line Ministries and networks ∑ Facilitating access to finance and funding </a:t>
          </a:r>
        </a:p>
      </dgm:t>
    </dgm:pt>
    <dgm:pt modelId="{83B5AC0A-5D57-4655-B4B2-3283C831A659}" type="parTrans" cxnId="{812C1617-A55D-4877-81E6-E3DAE6A4DA00}">
      <dgm:prSet/>
      <dgm:spPr/>
      <dgm:t>
        <a:bodyPr/>
        <a:lstStyle/>
        <a:p>
          <a:endParaRPr lang="en-US"/>
        </a:p>
      </dgm:t>
    </dgm:pt>
    <dgm:pt modelId="{37206B3A-BF20-4496-B7E9-D0E640523561}" type="sibTrans" cxnId="{812C1617-A55D-4877-81E6-E3DAE6A4DA00}">
      <dgm:prSet/>
      <dgm:spPr/>
      <dgm:t>
        <a:bodyPr/>
        <a:lstStyle/>
        <a:p>
          <a:endParaRPr lang="en-US"/>
        </a:p>
      </dgm:t>
    </dgm:pt>
    <dgm:pt modelId="{947E64DF-BACB-4D84-9DA7-B0951F1E4CA6}">
      <dgm:prSet/>
      <dgm:spPr/>
      <dgm:t>
        <a:bodyPr/>
        <a:lstStyle/>
        <a:p>
          <a:r>
            <a:rPr lang="en-US"/>
            <a:t>Building</a:t>
          </a:r>
        </a:p>
      </dgm:t>
    </dgm:pt>
    <dgm:pt modelId="{11863730-C2A0-41DD-8CA8-F36B9CEBD1FE}" type="parTrans" cxnId="{D82E8E44-09C4-4CC7-B578-20898BA246AA}">
      <dgm:prSet/>
      <dgm:spPr/>
      <dgm:t>
        <a:bodyPr/>
        <a:lstStyle/>
        <a:p>
          <a:endParaRPr lang="en-US"/>
        </a:p>
      </dgm:t>
    </dgm:pt>
    <dgm:pt modelId="{03C99A9F-C3EB-4828-941D-E4E66C67FB7A}" type="sibTrans" cxnId="{D82E8E44-09C4-4CC7-B578-20898BA246AA}">
      <dgm:prSet/>
      <dgm:spPr/>
      <dgm:t>
        <a:bodyPr/>
        <a:lstStyle/>
        <a:p>
          <a:endParaRPr lang="en-US"/>
        </a:p>
      </dgm:t>
    </dgm:pt>
    <dgm:pt modelId="{8FB115CD-C3FC-46F6-9FA2-70114A6EE994}">
      <dgm:prSet/>
      <dgm:spPr/>
      <dgm:t>
        <a:bodyPr/>
        <a:lstStyle/>
        <a:p>
          <a:r>
            <a:rPr lang="en-US"/>
            <a:t>Building capacity in GRN – CO partnership programmes </a:t>
          </a:r>
        </a:p>
      </dgm:t>
    </dgm:pt>
    <dgm:pt modelId="{445BA9BD-A532-4392-92B3-086A9BF26BB9}" type="parTrans" cxnId="{65F221F7-5B84-46E1-9A96-F6B5B1807078}">
      <dgm:prSet/>
      <dgm:spPr/>
      <dgm:t>
        <a:bodyPr/>
        <a:lstStyle/>
        <a:p>
          <a:endParaRPr lang="en-US"/>
        </a:p>
      </dgm:t>
    </dgm:pt>
    <dgm:pt modelId="{F0DDD882-8B59-40B6-8AD8-7EA9734F22FE}" type="sibTrans" cxnId="{65F221F7-5B84-46E1-9A96-F6B5B1807078}">
      <dgm:prSet/>
      <dgm:spPr/>
      <dgm:t>
        <a:bodyPr/>
        <a:lstStyle/>
        <a:p>
          <a:endParaRPr lang="en-US"/>
        </a:p>
      </dgm:t>
    </dgm:pt>
    <dgm:pt modelId="{527C62EE-4AC5-41C8-96C4-E0870948288D}">
      <dgm:prSet/>
      <dgm:spPr/>
      <dgm:t>
        <a:bodyPr/>
        <a:lstStyle/>
        <a:p>
          <a:r>
            <a:rPr lang="en-US"/>
            <a:t>Providing</a:t>
          </a:r>
        </a:p>
      </dgm:t>
    </dgm:pt>
    <dgm:pt modelId="{C0E9A7B6-E329-4752-A9F8-D0FE261301EB}" type="parTrans" cxnId="{81FF7092-93D0-460F-85FF-2607ECC67B0E}">
      <dgm:prSet/>
      <dgm:spPr/>
      <dgm:t>
        <a:bodyPr/>
        <a:lstStyle/>
        <a:p>
          <a:endParaRPr lang="en-US"/>
        </a:p>
      </dgm:t>
    </dgm:pt>
    <dgm:pt modelId="{04E41F7C-8C5C-4B97-A14F-D8BF3643EF2E}" type="sibTrans" cxnId="{81FF7092-93D0-460F-85FF-2607ECC67B0E}">
      <dgm:prSet/>
      <dgm:spPr/>
      <dgm:t>
        <a:bodyPr/>
        <a:lstStyle/>
        <a:p>
          <a:endParaRPr lang="en-US"/>
        </a:p>
      </dgm:t>
    </dgm:pt>
    <dgm:pt modelId="{1196B555-677D-4D46-A09F-9CA71B677700}">
      <dgm:prSet/>
      <dgm:spPr/>
      <dgm:t>
        <a:bodyPr/>
        <a:lstStyle/>
        <a:p>
          <a:r>
            <a:rPr lang="en-US"/>
            <a:t>Providing information on GRN – CO partnerships to stakeholders (for example through the production of an annual CO-GRN Development Partnership Report and periodic Partnership Newsletter). </a:t>
          </a:r>
        </a:p>
      </dgm:t>
    </dgm:pt>
    <dgm:pt modelId="{BBD9EA94-AFFC-43FC-8CB3-CF429F3A779B}" type="parTrans" cxnId="{BEA83216-9A9F-46CB-8A85-DF9FF4928A7B}">
      <dgm:prSet/>
      <dgm:spPr/>
      <dgm:t>
        <a:bodyPr/>
        <a:lstStyle/>
        <a:p>
          <a:endParaRPr lang="en-US"/>
        </a:p>
      </dgm:t>
    </dgm:pt>
    <dgm:pt modelId="{3602DA5C-3BB2-4624-A855-D7EB3E079ACE}" type="sibTrans" cxnId="{BEA83216-9A9F-46CB-8A85-DF9FF4928A7B}">
      <dgm:prSet/>
      <dgm:spPr/>
      <dgm:t>
        <a:bodyPr/>
        <a:lstStyle/>
        <a:p>
          <a:endParaRPr lang="en-US"/>
        </a:p>
      </dgm:t>
    </dgm:pt>
    <dgm:pt modelId="{76437384-5163-4D5B-8E3A-930C5BDFA264}">
      <dgm:prSet/>
      <dgm:spPr/>
      <dgm:t>
        <a:bodyPr/>
        <a:lstStyle/>
        <a:p>
          <a:r>
            <a:rPr lang="en-US"/>
            <a:t>Ensuring</a:t>
          </a:r>
        </a:p>
      </dgm:t>
    </dgm:pt>
    <dgm:pt modelId="{B47C005F-2E39-438B-811A-DE3499FE4262}" type="parTrans" cxnId="{5B781455-2DCA-4A72-803C-F31EBC9D8193}">
      <dgm:prSet/>
      <dgm:spPr/>
      <dgm:t>
        <a:bodyPr/>
        <a:lstStyle/>
        <a:p>
          <a:endParaRPr lang="en-US"/>
        </a:p>
      </dgm:t>
    </dgm:pt>
    <dgm:pt modelId="{4FFDF0BB-54DC-4098-A06C-AE01DE709518}" type="sibTrans" cxnId="{5B781455-2DCA-4A72-803C-F31EBC9D8193}">
      <dgm:prSet/>
      <dgm:spPr/>
      <dgm:t>
        <a:bodyPr/>
        <a:lstStyle/>
        <a:p>
          <a:endParaRPr lang="en-US"/>
        </a:p>
      </dgm:t>
    </dgm:pt>
    <dgm:pt modelId="{92724201-8C18-403B-A8F2-AE37684668E1}">
      <dgm:prSet/>
      <dgm:spPr/>
      <dgm:t>
        <a:bodyPr/>
        <a:lstStyle/>
        <a:p>
          <a:r>
            <a:rPr lang="en-US" dirty="0"/>
            <a:t>Ensuring that the policy is implemented in harmony with other GRN policies and in pursuit of the provisions of Vision 2030 with respect to civil society and its partnership with all levels of Government</a:t>
          </a:r>
        </a:p>
      </dgm:t>
    </dgm:pt>
    <dgm:pt modelId="{5F5FA220-5340-471C-B542-E343451DDDE4}" type="parTrans" cxnId="{1FF5F745-BF46-4D3B-871E-53ED4BABA6F2}">
      <dgm:prSet/>
      <dgm:spPr/>
      <dgm:t>
        <a:bodyPr/>
        <a:lstStyle/>
        <a:p>
          <a:endParaRPr lang="en-US"/>
        </a:p>
      </dgm:t>
    </dgm:pt>
    <dgm:pt modelId="{576DF0A5-B691-49BC-824F-7E762E5B4020}" type="sibTrans" cxnId="{1FF5F745-BF46-4D3B-871E-53ED4BABA6F2}">
      <dgm:prSet/>
      <dgm:spPr/>
      <dgm:t>
        <a:bodyPr/>
        <a:lstStyle/>
        <a:p>
          <a:endParaRPr lang="en-US"/>
        </a:p>
      </dgm:t>
    </dgm:pt>
    <dgm:pt modelId="{37D19F0B-89E5-4CDF-A893-8A2ABA076C47}" type="pres">
      <dgm:prSet presAssocID="{8F8B0CDE-7B12-42C7-8DF4-826ABF5E8B91}" presName="Name0" presStyleCnt="0">
        <dgm:presLayoutVars>
          <dgm:dir/>
          <dgm:animLvl val="lvl"/>
          <dgm:resizeHandles val="exact"/>
        </dgm:presLayoutVars>
      </dgm:prSet>
      <dgm:spPr/>
    </dgm:pt>
    <dgm:pt modelId="{E187606C-351B-452B-AD26-5D5DC86D13B0}" type="pres">
      <dgm:prSet presAssocID="{8854A0EE-9A4D-4643-8FB8-E9416DBD9255}" presName="linNode" presStyleCnt="0"/>
      <dgm:spPr/>
    </dgm:pt>
    <dgm:pt modelId="{57F95176-E12D-44C4-866E-33393BE91B79}" type="pres">
      <dgm:prSet presAssocID="{8854A0EE-9A4D-4643-8FB8-E9416DBD9255}" presName="parentText" presStyleLbl="alignNode1" presStyleIdx="0" presStyleCnt="8">
        <dgm:presLayoutVars>
          <dgm:chMax val="1"/>
          <dgm:bulletEnabled/>
        </dgm:presLayoutVars>
      </dgm:prSet>
      <dgm:spPr/>
    </dgm:pt>
    <dgm:pt modelId="{6C20EB23-01B8-4006-9A65-326C801CC21D}" type="pres">
      <dgm:prSet presAssocID="{8854A0EE-9A4D-4643-8FB8-E9416DBD9255}" presName="descendantText" presStyleLbl="alignAccFollowNode1" presStyleIdx="0" presStyleCnt="8">
        <dgm:presLayoutVars>
          <dgm:bulletEnabled/>
        </dgm:presLayoutVars>
      </dgm:prSet>
      <dgm:spPr/>
    </dgm:pt>
    <dgm:pt modelId="{C8B4E73B-E2E5-4BA5-B589-D038784F9396}" type="pres">
      <dgm:prSet presAssocID="{F27512AD-6EC1-4418-B5E1-22EF5E210C6F}" presName="sp" presStyleCnt="0"/>
      <dgm:spPr/>
    </dgm:pt>
    <dgm:pt modelId="{E61698D5-B1F2-447F-9522-EAF89F155648}" type="pres">
      <dgm:prSet presAssocID="{5D9BCC08-ED3D-46CB-A1D9-8E9A615F186D}" presName="linNode" presStyleCnt="0"/>
      <dgm:spPr/>
    </dgm:pt>
    <dgm:pt modelId="{754357A8-4F13-4D6D-804B-B80D5F60EB0F}" type="pres">
      <dgm:prSet presAssocID="{5D9BCC08-ED3D-46CB-A1D9-8E9A615F186D}" presName="parentText" presStyleLbl="alignNode1" presStyleIdx="1" presStyleCnt="8">
        <dgm:presLayoutVars>
          <dgm:chMax val="1"/>
          <dgm:bulletEnabled/>
        </dgm:presLayoutVars>
      </dgm:prSet>
      <dgm:spPr/>
    </dgm:pt>
    <dgm:pt modelId="{10FED503-5FBB-4816-B65D-C48752A90328}" type="pres">
      <dgm:prSet presAssocID="{5D9BCC08-ED3D-46CB-A1D9-8E9A615F186D}" presName="descendantText" presStyleLbl="alignAccFollowNode1" presStyleIdx="1" presStyleCnt="8">
        <dgm:presLayoutVars>
          <dgm:bulletEnabled/>
        </dgm:presLayoutVars>
      </dgm:prSet>
      <dgm:spPr/>
    </dgm:pt>
    <dgm:pt modelId="{EB577148-D7A5-4149-A049-63BB9FFE0E9B}" type="pres">
      <dgm:prSet presAssocID="{4D54F97F-7226-433D-951A-BA66CEE05546}" presName="sp" presStyleCnt="0"/>
      <dgm:spPr/>
    </dgm:pt>
    <dgm:pt modelId="{D1F7D560-D1A6-45C8-ADDA-F38A070E9CE4}" type="pres">
      <dgm:prSet presAssocID="{815661CF-A3B8-41DC-9A05-3F2F79871E27}" presName="linNode" presStyleCnt="0"/>
      <dgm:spPr/>
    </dgm:pt>
    <dgm:pt modelId="{C2B6DBEA-BBEE-464E-A8B8-D454DF37F116}" type="pres">
      <dgm:prSet presAssocID="{815661CF-A3B8-41DC-9A05-3F2F79871E27}" presName="parentText" presStyleLbl="alignNode1" presStyleIdx="2" presStyleCnt="8">
        <dgm:presLayoutVars>
          <dgm:chMax val="1"/>
          <dgm:bulletEnabled/>
        </dgm:presLayoutVars>
      </dgm:prSet>
      <dgm:spPr/>
    </dgm:pt>
    <dgm:pt modelId="{5063576C-F9B0-4E07-BBCF-B742C4E753DD}" type="pres">
      <dgm:prSet presAssocID="{815661CF-A3B8-41DC-9A05-3F2F79871E27}" presName="descendantText" presStyleLbl="alignAccFollowNode1" presStyleIdx="2" presStyleCnt="8">
        <dgm:presLayoutVars>
          <dgm:bulletEnabled/>
        </dgm:presLayoutVars>
      </dgm:prSet>
      <dgm:spPr/>
    </dgm:pt>
    <dgm:pt modelId="{0C662AA6-49EE-4056-8207-CC4687677248}" type="pres">
      <dgm:prSet presAssocID="{631E55BC-692E-4824-BDC2-0AE116DE94D0}" presName="sp" presStyleCnt="0"/>
      <dgm:spPr/>
    </dgm:pt>
    <dgm:pt modelId="{D08187AA-9EE0-45F4-8D47-FD7037BFA1BF}" type="pres">
      <dgm:prSet presAssocID="{31A84039-A13D-4AB4-A6A6-7AE9C3EA7D14}" presName="linNode" presStyleCnt="0"/>
      <dgm:spPr/>
    </dgm:pt>
    <dgm:pt modelId="{F3213EE7-1E18-475A-9963-A8603AB2592E}" type="pres">
      <dgm:prSet presAssocID="{31A84039-A13D-4AB4-A6A6-7AE9C3EA7D14}" presName="parentText" presStyleLbl="alignNode1" presStyleIdx="3" presStyleCnt="8">
        <dgm:presLayoutVars>
          <dgm:chMax val="1"/>
          <dgm:bulletEnabled/>
        </dgm:presLayoutVars>
      </dgm:prSet>
      <dgm:spPr/>
    </dgm:pt>
    <dgm:pt modelId="{F8064201-1B18-4769-B498-A1F486C60B4D}" type="pres">
      <dgm:prSet presAssocID="{31A84039-A13D-4AB4-A6A6-7AE9C3EA7D14}" presName="descendantText" presStyleLbl="alignAccFollowNode1" presStyleIdx="3" presStyleCnt="8">
        <dgm:presLayoutVars>
          <dgm:bulletEnabled/>
        </dgm:presLayoutVars>
      </dgm:prSet>
      <dgm:spPr/>
    </dgm:pt>
    <dgm:pt modelId="{6C637D67-2DD5-427D-BB0B-CD4D3D123E90}" type="pres">
      <dgm:prSet presAssocID="{D02E7A88-565C-4BAF-B9EF-3A32EBD9BFA9}" presName="sp" presStyleCnt="0"/>
      <dgm:spPr/>
    </dgm:pt>
    <dgm:pt modelId="{F038586C-F539-4E15-B6CA-4E1E1E78D218}" type="pres">
      <dgm:prSet presAssocID="{8FDF4C32-A43C-45FD-A806-9D674C8F645E}" presName="linNode" presStyleCnt="0"/>
      <dgm:spPr/>
    </dgm:pt>
    <dgm:pt modelId="{54D58FF0-6C68-4C4B-9261-64E98D5C19E0}" type="pres">
      <dgm:prSet presAssocID="{8FDF4C32-A43C-45FD-A806-9D674C8F645E}" presName="parentText" presStyleLbl="alignNode1" presStyleIdx="4" presStyleCnt="8">
        <dgm:presLayoutVars>
          <dgm:chMax val="1"/>
          <dgm:bulletEnabled/>
        </dgm:presLayoutVars>
      </dgm:prSet>
      <dgm:spPr/>
    </dgm:pt>
    <dgm:pt modelId="{E9621A9E-E0A7-4DD6-AF45-015EB92CFBC1}" type="pres">
      <dgm:prSet presAssocID="{8FDF4C32-A43C-45FD-A806-9D674C8F645E}" presName="descendantText" presStyleLbl="alignAccFollowNode1" presStyleIdx="4" presStyleCnt="8">
        <dgm:presLayoutVars>
          <dgm:bulletEnabled/>
        </dgm:presLayoutVars>
      </dgm:prSet>
      <dgm:spPr/>
    </dgm:pt>
    <dgm:pt modelId="{E555B03E-2B05-4F24-AF48-C24A1FD5F1EB}" type="pres">
      <dgm:prSet presAssocID="{B7E6AB0C-0B53-4AC9-8DB2-0BDF0003283B}" presName="sp" presStyleCnt="0"/>
      <dgm:spPr/>
    </dgm:pt>
    <dgm:pt modelId="{70255277-023D-4DE9-84F1-C1A6FDB7C03C}" type="pres">
      <dgm:prSet presAssocID="{947E64DF-BACB-4D84-9DA7-B0951F1E4CA6}" presName="linNode" presStyleCnt="0"/>
      <dgm:spPr/>
    </dgm:pt>
    <dgm:pt modelId="{98EDED87-262C-458F-AE7F-BE368E6CD13D}" type="pres">
      <dgm:prSet presAssocID="{947E64DF-BACB-4D84-9DA7-B0951F1E4CA6}" presName="parentText" presStyleLbl="alignNode1" presStyleIdx="5" presStyleCnt="8">
        <dgm:presLayoutVars>
          <dgm:chMax val="1"/>
          <dgm:bulletEnabled/>
        </dgm:presLayoutVars>
      </dgm:prSet>
      <dgm:spPr/>
    </dgm:pt>
    <dgm:pt modelId="{F2322FFC-F3DB-47A2-9A07-5AE427C067CE}" type="pres">
      <dgm:prSet presAssocID="{947E64DF-BACB-4D84-9DA7-B0951F1E4CA6}" presName="descendantText" presStyleLbl="alignAccFollowNode1" presStyleIdx="5" presStyleCnt="8">
        <dgm:presLayoutVars>
          <dgm:bulletEnabled/>
        </dgm:presLayoutVars>
      </dgm:prSet>
      <dgm:spPr/>
    </dgm:pt>
    <dgm:pt modelId="{087E93C1-071A-4198-BFB6-E23D316B4267}" type="pres">
      <dgm:prSet presAssocID="{03C99A9F-C3EB-4828-941D-E4E66C67FB7A}" presName="sp" presStyleCnt="0"/>
      <dgm:spPr/>
    </dgm:pt>
    <dgm:pt modelId="{C7B87F5F-1E82-4B11-9FBE-FD15FF07F6B8}" type="pres">
      <dgm:prSet presAssocID="{527C62EE-4AC5-41C8-96C4-E0870948288D}" presName="linNode" presStyleCnt="0"/>
      <dgm:spPr/>
    </dgm:pt>
    <dgm:pt modelId="{99945678-0C5B-460E-B970-069E25AAFCD4}" type="pres">
      <dgm:prSet presAssocID="{527C62EE-4AC5-41C8-96C4-E0870948288D}" presName="parentText" presStyleLbl="alignNode1" presStyleIdx="6" presStyleCnt="8">
        <dgm:presLayoutVars>
          <dgm:chMax val="1"/>
          <dgm:bulletEnabled/>
        </dgm:presLayoutVars>
      </dgm:prSet>
      <dgm:spPr/>
    </dgm:pt>
    <dgm:pt modelId="{93BF17F3-8DC6-489A-9FB1-BA8C39054FCF}" type="pres">
      <dgm:prSet presAssocID="{527C62EE-4AC5-41C8-96C4-E0870948288D}" presName="descendantText" presStyleLbl="alignAccFollowNode1" presStyleIdx="6" presStyleCnt="8">
        <dgm:presLayoutVars>
          <dgm:bulletEnabled/>
        </dgm:presLayoutVars>
      </dgm:prSet>
      <dgm:spPr/>
    </dgm:pt>
    <dgm:pt modelId="{09031064-2111-419A-820A-B2EEE0E47B58}" type="pres">
      <dgm:prSet presAssocID="{04E41F7C-8C5C-4B97-A14F-D8BF3643EF2E}" presName="sp" presStyleCnt="0"/>
      <dgm:spPr/>
    </dgm:pt>
    <dgm:pt modelId="{0C59DDC6-6955-4197-9177-527F4224B44A}" type="pres">
      <dgm:prSet presAssocID="{76437384-5163-4D5B-8E3A-930C5BDFA264}" presName="linNode" presStyleCnt="0"/>
      <dgm:spPr/>
    </dgm:pt>
    <dgm:pt modelId="{9CE2EAAD-0DE6-40D7-A3B5-1293DA73BB3B}" type="pres">
      <dgm:prSet presAssocID="{76437384-5163-4D5B-8E3A-930C5BDFA264}" presName="parentText" presStyleLbl="alignNode1" presStyleIdx="7" presStyleCnt="8">
        <dgm:presLayoutVars>
          <dgm:chMax val="1"/>
          <dgm:bulletEnabled/>
        </dgm:presLayoutVars>
      </dgm:prSet>
      <dgm:spPr/>
    </dgm:pt>
    <dgm:pt modelId="{728EF1A4-D826-47B0-AB71-37B9F69DCAB9}" type="pres">
      <dgm:prSet presAssocID="{76437384-5163-4D5B-8E3A-930C5BDFA264}" presName="descendantText" presStyleLbl="alignAccFollowNode1" presStyleIdx="7" presStyleCnt="8">
        <dgm:presLayoutVars>
          <dgm:bulletEnabled/>
        </dgm:presLayoutVars>
      </dgm:prSet>
      <dgm:spPr/>
    </dgm:pt>
  </dgm:ptLst>
  <dgm:cxnLst>
    <dgm:cxn modelId="{BD206B04-4FA3-4844-9E21-F143680AD724}" type="presOf" srcId="{1196B555-677D-4D46-A09F-9CA71B677700}" destId="{93BF17F3-8DC6-489A-9FB1-BA8C39054FCF}" srcOrd="0" destOrd="0" presId="urn:microsoft.com/office/officeart/2016/7/layout/VerticalSolidActionList"/>
    <dgm:cxn modelId="{605AE90D-3467-4085-9EAE-5E98E269DD56}" type="presOf" srcId="{31A84039-A13D-4AB4-A6A6-7AE9C3EA7D14}" destId="{F3213EE7-1E18-475A-9963-A8603AB2592E}" srcOrd="0" destOrd="0" presId="urn:microsoft.com/office/officeart/2016/7/layout/VerticalSolidActionList"/>
    <dgm:cxn modelId="{BEA83216-9A9F-46CB-8A85-DF9FF4928A7B}" srcId="{527C62EE-4AC5-41C8-96C4-E0870948288D}" destId="{1196B555-677D-4D46-A09F-9CA71B677700}" srcOrd="0" destOrd="0" parTransId="{BBD9EA94-AFFC-43FC-8CB3-CF429F3A779B}" sibTransId="{3602DA5C-3BB2-4624-A855-D7EB3E079ACE}"/>
    <dgm:cxn modelId="{812C1617-A55D-4877-81E6-E3DAE6A4DA00}" srcId="{8FDF4C32-A43C-45FD-A806-9D674C8F645E}" destId="{26B89F49-2F89-4399-9AA6-56B70915EADD}" srcOrd="0" destOrd="0" parTransId="{83B5AC0A-5D57-4655-B4B2-3283C831A659}" sibTransId="{37206B3A-BF20-4496-B7E9-D0E640523561}"/>
    <dgm:cxn modelId="{B827B217-4C6E-4C3C-9A14-EDB029DEA266}" srcId="{815661CF-A3B8-41DC-9A05-3F2F79871E27}" destId="{AF813EE2-9D54-4025-9051-9E92A736E2E2}" srcOrd="0" destOrd="0" parTransId="{3A94D53C-C36F-4418-99FD-0282FDFB2383}" sibTransId="{D8B0F56E-A76F-4C34-8225-B30880085386}"/>
    <dgm:cxn modelId="{45929623-68E6-4E2E-B4EF-121C3183751B}" type="presOf" srcId="{CAB66615-B213-435B-B0C2-3A3759F9F292}" destId="{6C20EB23-01B8-4006-9A65-326C801CC21D}" srcOrd="0" destOrd="0" presId="urn:microsoft.com/office/officeart/2016/7/layout/VerticalSolidActionList"/>
    <dgm:cxn modelId="{29913A25-C9D9-47DA-B7FE-67C758C48BD6}" srcId="{5D9BCC08-ED3D-46CB-A1D9-8E9A615F186D}" destId="{818AE484-24A1-4F07-91FA-EA1081BF48B3}" srcOrd="0" destOrd="0" parTransId="{72C0F3B1-1AC9-4685-B08C-1AD52011DA55}" sibTransId="{6E5C6180-AE7A-4D39-837B-1677BE9438B3}"/>
    <dgm:cxn modelId="{5765AC34-39AC-47B8-90B7-06EF50BF6777}" srcId="{8F8B0CDE-7B12-42C7-8DF4-826ABF5E8B91}" destId="{815661CF-A3B8-41DC-9A05-3F2F79871E27}" srcOrd="2" destOrd="0" parTransId="{00989B0E-2511-42E6-9965-FC08F8C5B02F}" sibTransId="{631E55BC-692E-4824-BDC2-0AE116DE94D0}"/>
    <dgm:cxn modelId="{EB14A639-95EA-4389-8429-23BB7C4D8476}" type="presOf" srcId="{8FDF4C32-A43C-45FD-A806-9D674C8F645E}" destId="{54D58FF0-6C68-4C4B-9261-64E98D5C19E0}" srcOrd="0" destOrd="0" presId="urn:microsoft.com/office/officeart/2016/7/layout/VerticalSolidActionList"/>
    <dgm:cxn modelId="{14D3C53E-1607-42E3-932A-25BF2D58FCC4}" type="presOf" srcId="{8FB115CD-C3FC-46F6-9FA2-70114A6EE994}" destId="{F2322FFC-F3DB-47A2-9A07-5AE427C067CE}" srcOrd="0" destOrd="0" presId="urn:microsoft.com/office/officeart/2016/7/layout/VerticalSolidActionList"/>
    <dgm:cxn modelId="{4ACF6D40-E98F-4F13-B2D9-F553C08E5A31}" type="presOf" srcId="{EE867EDF-E4C4-4D17-A52B-CDF53E655157}" destId="{F8064201-1B18-4769-B498-A1F486C60B4D}" srcOrd="0" destOrd="0" presId="urn:microsoft.com/office/officeart/2016/7/layout/VerticalSolidActionList"/>
    <dgm:cxn modelId="{51766E5B-B1A2-49CA-90CB-FBD9C633801F}" srcId="{8F8B0CDE-7B12-42C7-8DF4-826ABF5E8B91}" destId="{8FDF4C32-A43C-45FD-A806-9D674C8F645E}" srcOrd="4" destOrd="0" parTransId="{531490AF-FA7A-4DEE-9CAB-087C48D2E833}" sibTransId="{B7E6AB0C-0B53-4AC9-8DB2-0BDF0003283B}"/>
    <dgm:cxn modelId="{CBFC855B-B089-4478-8B94-186DF97E90ED}" srcId="{8F8B0CDE-7B12-42C7-8DF4-826ABF5E8B91}" destId="{8854A0EE-9A4D-4643-8FB8-E9416DBD9255}" srcOrd="0" destOrd="0" parTransId="{7546275F-3470-4FBB-84DF-F1866104601A}" sibTransId="{F27512AD-6EC1-4418-B5E1-22EF5E210C6F}"/>
    <dgm:cxn modelId="{256EC743-0760-4062-9F0D-6398FCEAF7AB}" srcId="{8854A0EE-9A4D-4643-8FB8-E9416DBD9255}" destId="{CAB66615-B213-435B-B0C2-3A3759F9F292}" srcOrd="0" destOrd="0" parTransId="{CA5A6FA2-D1EF-41F6-B5D0-AFBF17052A63}" sibTransId="{3F0330F0-8525-4069-8095-D43D1C75E76A}"/>
    <dgm:cxn modelId="{D82E8E44-09C4-4CC7-B578-20898BA246AA}" srcId="{8F8B0CDE-7B12-42C7-8DF4-826ABF5E8B91}" destId="{947E64DF-BACB-4D84-9DA7-B0951F1E4CA6}" srcOrd="5" destOrd="0" parTransId="{11863730-C2A0-41DD-8CA8-F36B9CEBD1FE}" sibTransId="{03C99A9F-C3EB-4828-941D-E4E66C67FB7A}"/>
    <dgm:cxn modelId="{1FF5F745-BF46-4D3B-871E-53ED4BABA6F2}" srcId="{76437384-5163-4D5B-8E3A-930C5BDFA264}" destId="{92724201-8C18-403B-A8F2-AE37684668E1}" srcOrd="0" destOrd="0" parTransId="{5F5FA220-5340-471C-B542-E343451DDDE4}" sibTransId="{576DF0A5-B691-49BC-824F-7E762E5B4020}"/>
    <dgm:cxn modelId="{D0700647-4F31-4191-B079-7785ED4FE45F}" type="presOf" srcId="{818AE484-24A1-4F07-91FA-EA1081BF48B3}" destId="{10FED503-5FBB-4816-B65D-C48752A90328}" srcOrd="0" destOrd="0" presId="urn:microsoft.com/office/officeart/2016/7/layout/VerticalSolidActionList"/>
    <dgm:cxn modelId="{E121D853-3C52-40AA-8BDE-A55E91ED323A}" type="presOf" srcId="{815661CF-A3B8-41DC-9A05-3F2F79871E27}" destId="{C2B6DBEA-BBEE-464E-A8B8-D454DF37F116}" srcOrd="0" destOrd="0" presId="urn:microsoft.com/office/officeart/2016/7/layout/VerticalSolidActionList"/>
    <dgm:cxn modelId="{5B781455-2DCA-4A72-803C-F31EBC9D8193}" srcId="{8F8B0CDE-7B12-42C7-8DF4-826ABF5E8B91}" destId="{76437384-5163-4D5B-8E3A-930C5BDFA264}" srcOrd="7" destOrd="0" parTransId="{B47C005F-2E39-438B-811A-DE3499FE4262}" sibTransId="{4FFDF0BB-54DC-4098-A06C-AE01DE709518}"/>
    <dgm:cxn modelId="{23ED0E77-E87A-439E-B476-D9FF3F616DD5}" type="presOf" srcId="{8F8B0CDE-7B12-42C7-8DF4-826ABF5E8B91}" destId="{37D19F0B-89E5-4CDF-A893-8A2ABA076C47}" srcOrd="0" destOrd="0" presId="urn:microsoft.com/office/officeart/2016/7/layout/VerticalSolidActionList"/>
    <dgm:cxn modelId="{57907977-7DB1-4C8D-9604-148EA30A6684}" srcId="{31A84039-A13D-4AB4-A6A6-7AE9C3EA7D14}" destId="{EE867EDF-E4C4-4D17-A52B-CDF53E655157}" srcOrd="0" destOrd="0" parTransId="{A98A1C9D-7005-47A3-B3A2-2338CCF5D78D}" sibTransId="{A9490DE3-BDB9-4233-A4AB-2E407CA2C745}"/>
    <dgm:cxn modelId="{A9983F79-A771-49DA-A112-DD875E45D11B}" type="presOf" srcId="{527C62EE-4AC5-41C8-96C4-E0870948288D}" destId="{99945678-0C5B-460E-B970-069E25AAFCD4}" srcOrd="0" destOrd="0" presId="urn:microsoft.com/office/officeart/2016/7/layout/VerticalSolidActionList"/>
    <dgm:cxn modelId="{1BA9767F-750C-46BC-83ED-877BC6807772}" type="presOf" srcId="{76437384-5163-4D5B-8E3A-930C5BDFA264}" destId="{9CE2EAAD-0DE6-40D7-A3B5-1293DA73BB3B}" srcOrd="0" destOrd="0" presId="urn:microsoft.com/office/officeart/2016/7/layout/VerticalSolidActionList"/>
    <dgm:cxn modelId="{85D59090-E07C-4460-81AC-21955C3E2897}" type="presOf" srcId="{26B89F49-2F89-4399-9AA6-56B70915EADD}" destId="{E9621A9E-E0A7-4DD6-AF45-015EB92CFBC1}" srcOrd="0" destOrd="0" presId="urn:microsoft.com/office/officeart/2016/7/layout/VerticalSolidActionList"/>
    <dgm:cxn modelId="{81FF7092-93D0-460F-85FF-2607ECC67B0E}" srcId="{8F8B0CDE-7B12-42C7-8DF4-826ABF5E8B91}" destId="{527C62EE-4AC5-41C8-96C4-E0870948288D}" srcOrd="6" destOrd="0" parTransId="{C0E9A7B6-E329-4752-A9F8-D0FE261301EB}" sibTransId="{04E41F7C-8C5C-4B97-A14F-D8BF3643EF2E}"/>
    <dgm:cxn modelId="{83C32396-F7BA-415F-807A-C492D3545955}" srcId="{8F8B0CDE-7B12-42C7-8DF4-826ABF5E8B91}" destId="{31A84039-A13D-4AB4-A6A6-7AE9C3EA7D14}" srcOrd="3" destOrd="0" parTransId="{1EC147A0-08BC-4985-B2CC-1C58995930ED}" sibTransId="{D02E7A88-565C-4BAF-B9EF-3A32EBD9BFA9}"/>
    <dgm:cxn modelId="{48CD0EA1-5230-484F-BA2C-F28652BE6BAA}" type="presOf" srcId="{92724201-8C18-403B-A8F2-AE37684668E1}" destId="{728EF1A4-D826-47B0-AB71-37B9F69DCAB9}" srcOrd="0" destOrd="0" presId="urn:microsoft.com/office/officeart/2016/7/layout/VerticalSolidActionList"/>
    <dgm:cxn modelId="{5E8F9BA8-CDF0-4C2A-A639-AEE7D28BCB8E}" type="presOf" srcId="{947E64DF-BACB-4D84-9DA7-B0951F1E4CA6}" destId="{98EDED87-262C-458F-AE7F-BE368E6CD13D}" srcOrd="0" destOrd="0" presId="urn:microsoft.com/office/officeart/2016/7/layout/VerticalSolidActionList"/>
    <dgm:cxn modelId="{953CB3A8-500B-41D3-921C-10665CB90B75}" type="presOf" srcId="{8854A0EE-9A4D-4643-8FB8-E9416DBD9255}" destId="{57F95176-E12D-44C4-866E-33393BE91B79}" srcOrd="0" destOrd="0" presId="urn:microsoft.com/office/officeart/2016/7/layout/VerticalSolidActionList"/>
    <dgm:cxn modelId="{F143C7AC-1A5C-49EF-9612-B2CF7DBA0CED}" srcId="{8F8B0CDE-7B12-42C7-8DF4-826ABF5E8B91}" destId="{5D9BCC08-ED3D-46CB-A1D9-8E9A615F186D}" srcOrd="1" destOrd="0" parTransId="{F710B0EF-ED45-42BB-8B01-A239563DDA1E}" sibTransId="{4D54F97F-7226-433D-951A-BA66CEE05546}"/>
    <dgm:cxn modelId="{2F3B86C4-832D-4D76-B5A7-575DE951DA81}" type="presOf" srcId="{5D9BCC08-ED3D-46CB-A1D9-8E9A615F186D}" destId="{754357A8-4F13-4D6D-804B-B80D5F60EB0F}" srcOrd="0" destOrd="0" presId="urn:microsoft.com/office/officeart/2016/7/layout/VerticalSolidActionList"/>
    <dgm:cxn modelId="{65F221F7-5B84-46E1-9A96-F6B5B1807078}" srcId="{947E64DF-BACB-4D84-9DA7-B0951F1E4CA6}" destId="{8FB115CD-C3FC-46F6-9FA2-70114A6EE994}" srcOrd="0" destOrd="0" parTransId="{445BA9BD-A532-4392-92B3-086A9BF26BB9}" sibTransId="{F0DDD882-8B59-40B6-8AD8-7EA9734F22FE}"/>
    <dgm:cxn modelId="{357348FB-200C-4691-8A59-57BA3236FA4B}" type="presOf" srcId="{AF813EE2-9D54-4025-9051-9E92A736E2E2}" destId="{5063576C-F9B0-4E07-BBCF-B742C4E753DD}" srcOrd="0" destOrd="0" presId="urn:microsoft.com/office/officeart/2016/7/layout/VerticalSolidActionList"/>
    <dgm:cxn modelId="{431BA166-0CC0-40E1-9568-AE2AA55E74DB}" type="presParOf" srcId="{37D19F0B-89E5-4CDF-A893-8A2ABA076C47}" destId="{E187606C-351B-452B-AD26-5D5DC86D13B0}" srcOrd="0" destOrd="0" presId="urn:microsoft.com/office/officeart/2016/7/layout/VerticalSolidActionList"/>
    <dgm:cxn modelId="{293CB36C-0E0B-436D-9006-2BB0DD1D7625}" type="presParOf" srcId="{E187606C-351B-452B-AD26-5D5DC86D13B0}" destId="{57F95176-E12D-44C4-866E-33393BE91B79}" srcOrd="0" destOrd="0" presId="urn:microsoft.com/office/officeart/2016/7/layout/VerticalSolidActionList"/>
    <dgm:cxn modelId="{700B9DC2-3656-4EED-BBD6-82B756DF8CFC}" type="presParOf" srcId="{E187606C-351B-452B-AD26-5D5DC86D13B0}" destId="{6C20EB23-01B8-4006-9A65-326C801CC21D}" srcOrd="1" destOrd="0" presId="urn:microsoft.com/office/officeart/2016/7/layout/VerticalSolidActionList"/>
    <dgm:cxn modelId="{947C517E-6791-459F-AB2C-D36C25F8116F}" type="presParOf" srcId="{37D19F0B-89E5-4CDF-A893-8A2ABA076C47}" destId="{C8B4E73B-E2E5-4BA5-B589-D038784F9396}" srcOrd="1" destOrd="0" presId="urn:microsoft.com/office/officeart/2016/7/layout/VerticalSolidActionList"/>
    <dgm:cxn modelId="{FD16D880-8D46-4D54-9D74-D1FFC0ACFD0A}" type="presParOf" srcId="{37D19F0B-89E5-4CDF-A893-8A2ABA076C47}" destId="{E61698D5-B1F2-447F-9522-EAF89F155648}" srcOrd="2" destOrd="0" presId="urn:microsoft.com/office/officeart/2016/7/layout/VerticalSolidActionList"/>
    <dgm:cxn modelId="{93EA7145-0C70-4E3B-9EDC-55E4CFB95567}" type="presParOf" srcId="{E61698D5-B1F2-447F-9522-EAF89F155648}" destId="{754357A8-4F13-4D6D-804B-B80D5F60EB0F}" srcOrd="0" destOrd="0" presId="urn:microsoft.com/office/officeart/2016/7/layout/VerticalSolidActionList"/>
    <dgm:cxn modelId="{43881718-F1E7-440F-A9A5-22A997F7EF2B}" type="presParOf" srcId="{E61698D5-B1F2-447F-9522-EAF89F155648}" destId="{10FED503-5FBB-4816-B65D-C48752A90328}" srcOrd="1" destOrd="0" presId="urn:microsoft.com/office/officeart/2016/7/layout/VerticalSolidActionList"/>
    <dgm:cxn modelId="{C1226625-5911-4070-8548-BD25B6D19804}" type="presParOf" srcId="{37D19F0B-89E5-4CDF-A893-8A2ABA076C47}" destId="{EB577148-D7A5-4149-A049-63BB9FFE0E9B}" srcOrd="3" destOrd="0" presId="urn:microsoft.com/office/officeart/2016/7/layout/VerticalSolidActionList"/>
    <dgm:cxn modelId="{957F8F4A-ED15-4609-A838-7F7940F0A2A5}" type="presParOf" srcId="{37D19F0B-89E5-4CDF-A893-8A2ABA076C47}" destId="{D1F7D560-D1A6-45C8-ADDA-F38A070E9CE4}" srcOrd="4" destOrd="0" presId="urn:microsoft.com/office/officeart/2016/7/layout/VerticalSolidActionList"/>
    <dgm:cxn modelId="{860CA477-03E9-4E8F-A5ED-ACFBA1DEDEE3}" type="presParOf" srcId="{D1F7D560-D1A6-45C8-ADDA-F38A070E9CE4}" destId="{C2B6DBEA-BBEE-464E-A8B8-D454DF37F116}" srcOrd="0" destOrd="0" presId="urn:microsoft.com/office/officeart/2016/7/layout/VerticalSolidActionList"/>
    <dgm:cxn modelId="{1562F283-9831-4B80-9FAB-69DEFB75595C}" type="presParOf" srcId="{D1F7D560-D1A6-45C8-ADDA-F38A070E9CE4}" destId="{5063576C-F9B0-4E07-BBCF-B742C4E753DD}" srcOrd="1" destOrd="0" presId="urn:microsoft.com/office/officeart/2016/7/layout/VerticalSolidActionList"/>
    <dgm:cxn modelId="{86BA1A48-83FE-4DB4-B050-A0B4F03E2EA8}" type="presParOf" srcId="{37D19F0B-89E5-4CDF-A893-8A2ABA076C47}" destId="{0C662AA6-49EE-4056-8207-CC4687677248}" srcOrd="5" destOrd="0" presId="urn:microsoft.com/office/officeart/2016/7/layout/VerticalSolidActionList"/>
    <dgm:cxn modelId="{608FB534-4CFD-4A59-9160-D7FA11906CB2}" type="presParOf" srcId="{37D19F0B-89E5-4CDF-A893-8A2ABA076C47}" destId="{D08187AA-9EE0-45F4-8D47-FD7037BFA1BF}" srcOrd="6" destOrd="0" presId="urn:microsoft.com/office/officeart/2016/7/layout/VerticalSolidActionList"/>
    <dgm:cxn modelId="{C9056AAE-97B5-4F38-88FB-987B1CE7033D}" type="presParOf" srcId="{D08187AA-9EE0-45F4-8D47-FD7037BFA1BF}" destId="{F3213EE7-1E18-475A-9963-A8603AB2592E}" srcOrd="0" destOrd="0" presId="urn:microsoft.com/office/officeart/2016/7/layout/VerticalSolidActionList"/>
    <dgm:cxn modelId="{4E9F6578-0B55-4D74-BB63-DB40FDEB7926}" type="presParOf" srcId="{D08187AA-9EE0-45F4-8D47-FD7037BFA1BF}" destId="{F8064201-1B18-4769-B498-A1F486C60B4D}" srcOrd="1" destOrd="0" presId="urn:microsoft.com/office/officeart/2016/7/layout/VerticalSolidActionList"/>
    <dgm:cxn modelId="{E74A0DC0-7697-47D7-BCC3-166F1B6C8EBD}" type="presParOf" srcId="{37D19F0B-89E5-4CDF-A893-8A2ABA076C47}" destId="{6C637D67-2DD5-427D-BB0B-CD4D3D123E90}" srcOrd="7" destOrd="0" presId="urn:microsoft.com/office/officeart/2016/7/layout/VerticalSolidActionList"/>
    <dgm:cxn modelId="{CB1131A7-6BAF-4704-8A18-6D682CB074A3}" type="presParOf" srcId="{37D19F0B-89E5-4CDF-A893-8A2ABA076C47}" destId="{F038586C-F539-4E15-B6CA-4E1E1E78D218}" srcOrd="8" destOrd="0" presId="urn:microsoft.com/office/officeart/2016/7/layout/VerticalSolidActionList"/>
    <dgm:cxn modelId="{F1D657D8-A55A-4A74-9F52-103DA0CCD98B}" type="presParOf" srcId="{F038586C-F539-4E15-B6CA-4E1E1E78D218}" destId="{54D58FF0-6C68-4C4B-9261-64E98D5C19E0}" srcOrd="0" destOrd="0" presId="urn:microsoft.com/office/officeart/2016/7/layout/VerticalSolidActionList"/>
    <dgm:cxn modelId="{CCF2A3F2-DE4F-48B5-B8A8-C1324E57F705}" type="presParOf" srcId="{F038586C-F539-4E15-B6CA-4E1E1E78D218}" destId="{E9621A9E-E0A7-4DD6-AF45-015EB92CFBC1}" srcOrd="1" destOrd="0" presId="urn:microsoft.com/office/officeart/2016/7/layout/VerticalSolidActionList"/>
    <dgm:cxn modelId="{D78188F4-20BA-4F76-80D7-95A44C73C468}" type="presParOf" srcId="{37D19F0B-89E5-4CDF-A893-8A2ABA076C47}" destId="{E555B03E-2B05-4F24-AF48-C24A1FD5F1EB}" srcOrd="9" destOrd="0" presId="urn:microsoft.com/office/officeart/2016/7/layout/VerticalSolidActionList"/>
    <dgm:cxn modelId="{46D2E4E5-DEC3-4C49-BAD3-94DFB17BF187}" type="presParOf" srcId="{37D19F0B-89E5-4CDF-A893-8A2ABA076C47}" destId="{70255277-023D-4DE9-84F1-C1A6FDB7C03C}" srcOrd="10" destOrd="0" presId="urn:microsoft.com/office/officeart/2016/7/layout/VerticalSolidActionList"/>
    <dgm:cxn modelId="{E49AB374-E538-408A-BD45-3C65E6DF2211}" type="presParOf" srcId="{70255277-023D-4DE9-84F1-C1A6FDB7C03C}" destId="{98EDED87-262C-458F-AE7F-BE368E6CD13D}" srcOrd="0" destOrd="0" presId="urn:microsoft.com/office/officeart/2016/7/layout/VerticalSolidActionList"/>
    <dgm:cxn modelId="{D5D4AE6E-F9FD-4C78-B1F8-B614829B1ADB}" type="presParOf" srcId="{70255277-023D-4DE9-84F1-C1A6FDB7C03C}" destId="{F2322FFC-F3DB-47A2-9A07-5AE427C067CE}" srcOrd="1" destOrd="0" presId="urn:microsoft.com/office/officeart/2016/7/layout/VerticalSolidActionList"/>
    <dgm:cxn modelId="{2E21C7FC-803C-43A7-9EF2-AFD52F7C426E}" type="presParOf" srcId="{37D19F0B-89E5-4CDF-A893-8A2ABA076C47}" destId="{087E93C1-071A-4198-BFB6-E23D316B4267}" srcOrd="11" destOrd="0" presId="urn:microsoft.com/office/officeart/2016/7/layout/VerticalSolidActionList"/>
    <dgm:cxn modelId="{0654F27D-D175-43B0-AA11-9BFB619C9F05}" type="presParOf" srcId="{37D19F0B-89E5-4CDF-A893-8A2ABA076C47}" destId="{C7B87F5F-1E82-4B11-9FBE-FD15FF07F6B8}" srcOrd="12" destOrd="0" presId="urn:microsoft.com/office/officeart/2016/7/layout/VerticalSolidActionList"/>
    <dgm:cxn modelId="{0BF21FC5-5334-486B-8F12-50B8D3876250}" type="presParOf" srcId="{C7B87F5F-1E82-4B11-9FBE-FD15FF07F6B8}" destId="{99945678-0C5B-460E-B970-069E25AAFCD4}" srcOrd="0" destOrd="0" presId="urn:microsoft.com/office/officeart/2016/7/layout/VerticalSolidActionList"/>
    <dgm:cxn modelId="{EFE34AF6-D364-4596-B471-14F0D181F657}" type="presParOf" srcId="{C7B87F5F-1E82-4B11-9FBE-FD15FF07F6B8}" destId="{93BF17F3-8DC6-489A-9FB1-BA8C39054FCF}" srcOrd="1" destOrd="0" presId="urn:microsoft.com/office/officeart/2016/7/layout/VerticalSolidActionList"/>
    <dgm:cxn modelId="{27B632DE-B965-4E2C-8172-C71E4D40CB09}" type="presParOf" srcId="{37D19F0B-89E5-4CDF-A893-8A2ABA076C47}" destId="{09031064-2111-419A-820A-B2EEE0E47B58}" srcOrd="13" destOrd="0" presId="urn:microsoft.com/office/officeart/2016/7/layout/VerticalSolidActionList"/>
    <dgm:cxn modelId="{7AAEAADE-6325-43DA-ADA4-51E596621948}" type="presParOf" srcId="{37D19F0B-89E5-4CDF-A893-8A2ABA076C47}" destId="{0C59DDC6-6955-4197-9177-527F4224B44A}" srcOrd="14" destOrd="0" presId="urn:microsoft.com/office/officeart/2016/7/layout/VerticalSolidActionList"/>
    <dgm:cxn modelId="{5D22EF0B-0EB7-4BFB-9B8D-21532238A742}" type="presParOf" srcId="{0C59DDC6-6955-4197-9177-527F4224B44A}" destId="{9CE2EAAD-0DE6-40D7-A3B5-1293DA73BB3B}" srcOrd="0" destOrd="0" presId="urn:microsoft.com/office/officeart/2016/7/layout/VerticalSolidActionList"/>
    <dgm:cxn modelId="{0AF84CF3-57C9-4A9E-8922-20494CB2A208}" type="presParOf" srcId="{0C59DDC6-6955-4197-9177-527F4224B44A}" destId="{728EF1A4-D826-47B0-AB71-37B9F69DCAB9}" srcOrd="1" destOrd="0" presId="urn:microsoft.com/office/officeart/2016/7/layout/VerticalSolidAction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818D836-36F1-4478-A3A6-D1C6C0E62E30}">
      <dsp:nvSpPr>
        <dsp:cNvPr id="0" name=""/>
        <dsp:cNvSpPr/>
      </dsp:nvSpPr>
      <dsp:spPr>
        <a:xfrm>
          <a:off x="1201863" y="109837"/>
          <a:ext cx="1261785" cy="1261785"/>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8E7FCE0-6BB7-4E28-B0C3-52DD10ABA3A1}">
      <dsp:nvSpPr>
        <dsp:cNvPr id="0" name=""/>
        <dsp:cNvSpPr/>
      </dsp:nvSpPr>
      <dsp:spPr>
        <a:xfrm>
          <a:off x="1470768" y="378742"/>
          <a:ext cx="723975" cy="72397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61F0180B-A6B9-4C00-B233-CCFE8F650149}">
      <dsp:nvSpPr>
        <dsp:cNvPr id="0" name=""/>
        <dsp:cNvSpPr/>
      </dsp:nvSpPr>
      <dsp:spPr>
        <a:xfrm>
          <a:off x="798506" y="1764637"/>
          <a:ext cx="2068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SITUATION ANALYSIS</a:t>
          </a:r>
        </a:p>
      </dsp:txBody>
      <dsp:txXfrm>
        <a:off x="798506" y="1764637"/>
        <a:ext cx="2068500" cy="720000"/>
      </dsp:txXfrm>
    </dsp:sp>
    <dsp:sp modelId="{F5C99173-3108-47C1-ACAE-BE111054DC4C}">
      <dsp:nvSpPr>
        <dsp:cNvPr id="0" name=""/>
        <dsp:cNvSpPr/>
      </dsp:nvSpPr>
      <dsp:spPr>
        <a:xfrm>
          <a:off x="3632351" y="109837"/>
          <a:ext cx="1261785" cy="1261785"/>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AA3FA66-A81A-4517-8AA3-B40FC62C4E5C}">
      <dsp:nvSpPr>
        <dsp:cNvPr id="0" name=""/>
        <dsp:cNvSpPr/>
      </dsp:nvSpPr>
      <dsp:spPr>
        <a:xfrm>
          <a:off x="3901256" y="378742"/>
          <a:ext cx="723975" cy="72397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BC75B9D-C15A-402A-84FE-5FCDA8C46B31}">
      <dsp:nvSpPr>
        <dsp:cNvPr id="0" name=""/>
        <dsp:cNvSpPr/>
      </dsp:nvSpPr>
      <dsp:spPr>
        <a:xfrm>
          <a:off x="3228993" y="1764637"/>
          <a:ext cx="2068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PRINCIPLES UNDERLYING THE POLICY</a:t>
          </a:r>
        </a:p>
      </dsp:txBody>
      <dsp:txXfrm>
        <a:off x="3228993" y="1764637"/>
        <a:ext cx="2068500" cy="720000"/>
      </dsp:txXfrm>
    </dsp:sp>
    <dsp:sp modelId="{BC995394-4EFA-4C65-B838-B9BB50473AEB}">
      <dsp:nvSpPr>
        <dsp:cNvPr id="0" name=""/>
        <dsp:cNvSpPr/>
      </dsp:nvSpPr>
      <dsp:spPr>
        <a:xfrm>
          <a:off x="1201863" y="3001762"/>
          <a:ext cx="1261785" cy="1261785"/>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381E09B-8A0F-480F-9C81-00661DB7C8C2}">
      <dsp:nvSpPr>
        <dsp:cNvPr id="0" name=""/>
        <dsp:cNvSpPr/>
      </dsp:nvSpPr>
      <dsp:spPr>
        <a:xfrm>
          <a:off x="1470768" y="3270667"/>
          <a:ext cx="723975" cy="72397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53EFA3F-F2F5-4114-9F5E-025AC6535F54}">
      <dsp:nvSpPr>
        <dsp:cNvPr id="0" name=""/>
        <dsp:cNvSpPr/>
      </dsp:nvSpPr>
      <dsp:spPr>
        <a:xfrm>
          <a:off x="798506" y="4656562"/>
          <a:ext cx="2068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GB" sz="1300" kern="1200" dirty="0"/>
            <a:t>OVERALL GOAL, OBJECTIVES, ANTICIPATED OUTCOMES AND STRATEGIES</a:t>
          </a:r>
          <a:endParaRPr lang="en-US" sz="1300" kern="1200" dirty="0"/>
        </a:p>
      </dsp:txBody>
      <dsp:txXfrm>
        <a:off x="798506" y="4656562"/>
        <a:ext cx="2068500" cy="720000"/>
      </dsp:txXfrm>
    </dsp:sp>
    <dsp:sp modelId="{585036B1-E7D2-4F90-A1DE-7A4F1D74469D}">
      <dsp:nvSpPr>
        <dsp:cNvPr id="0" name=""/>
        <dsp:cNvSpPr/>
      </dsp:nvSpPr>
      <dsp:spPr>
        <a:xfrm>
          <a:off x="3632351" y="3001762"/>
          <a:ext cx="1261785" cy="1261785"/>
        </a:xfrm>
        <a:prstGeom prst="round2DiagRect">
          <a:avLst>
            <a:gd name="adj1" fmla="val 29727"/>
            <a:gd name="adj2" fmla="val 0"/>
          </a:avLst>
        </a:prstGeom>
        <a:solidFill>
          <a:schemeClr val="bg1">
            <a:lumMod val="95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77869D01-4B89-4E3C-8FDD-D5E39625FED5}">
      <dsp:nvSpPr>
        <dsp:cNvPr id="0" name=""/>
        <dsp:cNvSpPr/>
      </dsp:nvSpPr>
      <dsp:spPr>
        <a:xfrm>
          <a:off x="3901256" y="3270667"/>
          <a:ext cx="723975" cy="72397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85AD95E-4227-4D47-8551-57251F95518C}">
      <dsp:nvSpPr>
        <dsp:cNvPr id="0" name=""/>
        <dsp:cNvSpPr/>
      </dsp:nvSpPr>
      <dsp:spPr>
        <a:xfrm>
          <a:off x="3228993" y="4656562"/>
          <a:ext cx="2068500" cy="720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577850">
            <a:lnSpc>
              <a:spcPct val="90000"/>
            </a:lnSpc>
            <a:spcBef>
              <a:spcPct val="0"/>
            </a:spcBef>
            <a:spcAft>
              <a:spcPct val="35000"/>
            </a:spcAft>
            <a:buNone/>
            <a:defRPr cap="all"/>
          </a:pPr>
          <a:r>
            <a:rPr lang="en-US" sz="1300" kern="1200" dirty="0"/>
            <a:t>INSTITUTIONAL FRAMEWORKS</a:t>
          </a:r>
        </a:p>
      </dsp:txBody>
      <dsp:txXfrm>
        <a:off x="3228993" y="4656562"/>
        <a:ext cx="2068500" cy="72000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9F031E-5E80-45CB-8CDC-1B8810DD6E0A}">
      <dsp:nvSpPr>
        <dsp:cNvPr id="0" name=""/>
        <dsp:cNvSpPr/>
      </dsp:nvSpPr>
      <dsp:spPr>
        <a:xfrm>
          <a:off x="0" y="76361"/>
          <a:ext cx="6652097" cy="1292379"/>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To create a greater commitment for civic participation through the promotion and encouragement of active citizenship. </a:t>
          </a:r>
          <a:endParaRPr lang="en-US" sz="1900" kern="1200" dirty="0"/>
        </a:p>
      </dsp:txBody>
      <dsp:txXfrm>
        <a:off x="63089" y="139450"/>
        <a:ext cx="6525919" cy="1166201"/>
      </dsp:txXfrm>
    </dsp:sp>
    <dsp:sp modelId="{98A6CA73-B929-4881-AD95-78D7E7DD827A}">
      <dsp:nvSpPr>
        <dsp:cNvPr id="0" name=""/>
        <dsp:cNvSpPr/>
      </dsp:nvSpPr>
      <dsp:spPr>
        <a:xfrm>
          <a:off x="0" y="1423460"/>
          <a:ext cx="6652097" cy="1292379"/>
        </a:xfrm>
        <a:prstGeom prst="roundRect">
          <a:avLst/>
        </a:prstGeom>
        <a:solidFill>
          <a:schemeClr val="accent2">
            <a:hueOff val="3066704"/>
            <a:satOff val="2970"/>
            <a:lumOff val="-143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To enhance the environment for civic participation and partnership.</a:t>
          </a:r>
          <a:endParaRPr lang="en-US" sz="1900" kern="1200" dirty="0"/>
        </a:p>
      </dsp:txBody>
      <dsp:txXfrm>
        <a:off x="63089" y="1486549"/>
        <a:ext cx="6525919" cy="1166201"/>
      </dsp:txXfrm>
    </dsp:sp>
    <dsp:sp modelId="{23AEDD93-CAD0-432B-A42B-83787FC3F9EB}">
      <dsp:nvSpPr>
        <dsp:cNvPr id="0" name=""/>
        <dsp:cNvSpPr/>
      </dsp:nvSpPr>
      <dsp:spPr>
        <a:xfrm>
          <a:off x="0" y="2770560"/>
          <a:ext cx="6652097" cy="1292379"/>
        </a:xfrm>
        <a:prstGeom prst="roundRect">
          <a:avLst/>
        </a:prstGeom>
        <a:solidFill>
          <a:schemeClr val="accent2">
            <a:hueOff val="6133409"/>
            <a:satOff val="5940"/>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To bring the Government closer to the people and create partnership opportunities that benefit the Government, COs and civil society. </a:t>
          </a:r>
          <a:endParaRPr lang="en-US" sz="1900" kern="1200" dirty="0"/>
        </a:p>
      </dsp:txBody>
      <dsp:txXfrm>
        <a:off x="63089" y="2833649"/>
        <a:ext cx="6525919" cy="1166201"/>
      </dsp:txXfrm>
    </dsp:sp>
    <dsp:sp modelId="{65F718BB-5100-49F0-8B79-DDD8C317C9F1}">
      <dsp:nvSpPr>
        <dsp:cNvPr id="0" name=""/>
        <dsp:cNvSpPr/>
      </dsp:nvSpPr>
      <dsp:spPr>
        <a:xfrm>
          <a:off x="0" y="4117659"/>
          <a:ext cx="6652097" cy="1292379"/>
        </a:xfrm>
        <a:prstGeom prst="roundRect">
          <a:avLst/>
        </a:prstGeom>
        <a:solidFill>
          <a:schemeClr val="accent2">
            <a:hueOff val="9200113"/>
            <a:satOff val="8910"/>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marL="0" lvl="0" indent="0" algn="l" defTabSz="844550">
            <a:lnSpc>
              <a:spcPct val="90000"/>
            </a:lnSpc>
            <a:spcBef>
              <a:spcPct val="0"/>
            </a:spcBef>
            <a:spcAft>
              <a:spcPct val="35000"/>
            </a:spcAft>
            <a:buNone/>
          </a:pPr>
          <a:r>
            <a:rPr lang="en-GB" sz="1900" kern="1200" dirty="0"/>
            <a:t>To enhance the capacity of partners (the Government and COs) to enter into partnerships and jointly respond to development challenges and opportunities in an efficient, effective and sustainable fashion.</a:t>
          </a:r>
          <a:endParaRPr lang="en-US" sz="1900" kern="1200" dirty="0"/>
        </a:p>
      </dsp:txBody>
      <dsp:txXfrm>
        <a:off x="63089" y="4180748"/>
        <a:ext cx="6525919" cy="1166201"/>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D761290-4006-4E51-8607-E40BADA55901}">
      <dsp:nvSpPr>
        <dsp:cNvPr id="0" name=""/>
        <dsp:cNvSpPr/>
      </dsp:nvSpPr>
      <dsp:spPr>
        <a:xfrm>
          <a:off x="0" y="298355"/>
          <a:ext cx="6096000" cy="2420364"/>
        </a:xfrm>
        <a:prstGeom prst="round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a:t>The institutional framework for the implementation of this policy will be considered under the review outlined in section </a:t>
          </a:r>
          <a:endParaRPr lang="en-US" sz="1700" kern="1200"/>
        </a:p>
      </dsp:txBody>
      <dsp:txXfrm>
        <a:off x="118152" y="416507"/>
        <a:ext cx="5859696" cy="2184060"/>
      </dsp:txXfrm>
    </dsp:sp>
    <dsp:sp modelId="{D27D9964-5F1B-4AE8-8024-079D279750B0}">
      <dsp:nvSpPr>
        <dsp:cNvPr id="0" name=""/>
        <dsp:cNvSpPr/>
      </dsp:nvSpPr>
      <dsp:spPr>
        <a:xfrm>
          <a:off x="0" y="2743199"/>
          <a:ext cx="6096000" cy="2420364"/>
        </a:xfrm>
        <a:prstGeom prst="roundRect">
          <a:avLst/>
        </a:prstGeom>
        <a:solidFill>
          <a:schemeClr val="accent2">
            <a:hueOff val="9200113"/>
            <a:satOff val="8910"/>
            <a:lumOff val="-4314"/>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4770" tIns="64770" rIns="64770" bIns="64770" numCol="1" spcCol="1270" anchor="ctr" anchorCtr="0">
          <a:noAutofit/>
        </a:bodyPr>
        <a:lstStyle/>
        <a:p>
          <a:pPr marL="0" lvl="0" indent="0" algn="l" defTabSz="755650">
            <a:lnSpc>
              <a:spcPct val="90000"/>
            </a:lnSpc>
            <a:spcBef>
              <a:spcPct val="0"/>
            </a:spcBef>
            <a:spcAft>
              <a:spcPct val="35000"/>
            </a:spcAft>
            <a:buNone/>
          </a:pPr>
          <a:r>
            <a:rPr lang="en-GB" sz="1700" kern="1200" dirty="0"/>
            <a:t>Issues to be studied will include the </a:t>
          </a:r>
          <a:r>
            <a:rPr lang="en-GB" sz="1700" b="1" kern="1200" dirty="0"/>
            <a:t>role of individual line </a:t>
          </a:r>
          <a:r>
            <a:rPr lang="en-GB" sz="1700" kern="1200" dirty="0"/>
            <a:t>ministries in the new, </a:t>
          </a:r>
          <a:r>
            <a:rPr lang="en-GB" sz="1700" b="1" kern="1200" dirty="0"/>
            <a:t>parallel registration process</a:t>
          </a:r>
          <a:r>
            <a:rPr lang="en-GB" sz="1700" kern="1200" dirty="0"/>
            <a:t>; the </a:t>
          </a:r>
          <a:r>
            <a:rPr lang="en-GB" sz="1700" b="1" kern="1200" dirty="0"/>
            <a:t>extent to which the registration of local organisations </a:t>
          </a:r>
          <a:r>
            <a:rPr lang="en-GB" sz="1700" kern="1200" dirty="0"/>
            <a:t>can be decentralised to the Regional Authorities; and the extent to which certain aspects of the new system can be delegated to </a:t>
          </a:r>
          <a:r>
            <a:rPr lang="en-GB" sz="1700" b="1" kern="1200" dirty="0"/>
            <a:t>civic organisations themselves </a:t>
          </a:r>
          <a:r>
            <a:rPr lang="en-GB" sz="1700" kern="1200" dirty="0"/>
            <a:t>through voluntary codes, and </a:t>
          </a:r>
          <a:r>
            <a:rPr lang="en-GB" sz="1700" u="sng" kern="1200" dirty="0">
              <a:solidFill>
                <a:srgbClr val="FF0000"/>
              </a:solidFill>
            </a:rPr>
            <a:t>self-regulation under a representative body</a:t>
          </a:r>
          <a:r>
            <a:rPr lang="en-GB" sz="1700" kern="1200" dirty="0"/>
            <a:t>. However, until the enactment of the new legislation, the institutional framework outlined below will stand.</a:t>
          </a:r>
          <a:endParaRPr lang="en-US" sz="1700" kern="1200" dirty="0"/>
        </a:p>
      </dsp:txBody>
      <dsp:txXfrm>
        <a:off x="118152" y="2861351"/>
        <a:ext cx="5859696" cy="218406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20EB23-01B8-4006-9A65-326C801CC21D}">
      <dsp:nvSpPr>
        <dsp:cNvPr id="0" name=""/>
        <dsp:cNvSpPr/>
      </dsp:nvSpPr>
      <dsp:spPr>
        <a:xfrm>
          <a:off x="1164400" y="1992"/>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Maintaining and developing the CO partnership database </a:t>
          </a:r>
        </a:p>
      </dsp:txBody>
      <dsp:txXfrm>
        <a:off x="1164400" y="1992"/>
        <a:ext cx="4657603" cy="499171"/>
      </dsp:txXfrm>
    </dsp:sp>
    <dsp:sp modelId="{57F95176-E12D-44C4-866E-33393BE91B79}">
      <dsp:nvSpPr>
        <dsp:cNvPr id="0" name=""/>
        <dsp:cNvSpPr/>
      </dsp:nvSpPr>
      <dsp:spPr>
        <a:xfrm>
          <a:off x="0" y="1992"/>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Maintaining and developing</a:t>
          </a:r>
        </a:p>
      </dsp:txBody>
      <dsp:txXfrm>
        <a:off x="0" y="1992"/>
        <a:ext cx="1164400" cy="499171"/>
      </dsp:txXfrm>
    </dsp:sp>
    <dsp:sp modelId="{10FED503-5FBB-4816-B65D-C48752A90328}">
      <dsp:nvSpPr>
        <dsp:cNvPr id="0" name=""/>
        <dsp:cNvSpPr/>
      </dsp:nvSpPr>
      <dsp:spPr>
        <a:xfrm>
          <a:off x="1164400" y="531114"/>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Providing ongoing information on partnership opportunities </a:t>
          </a:r>
        </a:p>
      </dsp:txBody>
      <dsp:txXfrm>
        <a:off x="1164400" y="531114"/>
        <a:ext cx="4657603" cy="499171"/>
      </dsp:txXfrm>
    </dsp:sp>
    <dsp:sp modelId="{754357A8-4F13-4D6D-804B-B80D5F60EB0F}">
      <dsp:nvSpPr>
        <dsp:cNvPr id="0" name=""/>
        <dsp:cNvSpPr/>
      </dsp:nvSpPr>
      <dsp:spPr>
        <a:xfrm>
          <a:off x="0" y="531114"/>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Providing</a:t>
          </a:r>
        </a:p>
      </dsp:txBody>
      <dsp:txXfrm>
        <a:off x="0" y="531114"/>
        <a:ext cx="1164400" cy="499171"/>
      </dsp:txXfrm>
    </dsp:sp>
    <dsp:sp modelId="{5063576C-F9B0-4E07-BBCF-B742C4E753DD}">
      <dsp:nvSpPr>
        <dsp:cNvPr id="0" name=""/>
        <dsp:cNvSpPr/>
      </dsp:nvSpPr>
      <dsp:spPr>
        <a:xfrm>
          <a:off x="1164400" y="1060236"/>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Facilitating partnership arrangements and enhancing lines of communication amongst Government, COs, international donors and the private sector </a:t>
          </a:r>
        </a:p>
      </dsp:txBody>
      <dsp:txXfrm>
        <a:off x="1164400" y="1060236"/>
        <a:ext cx="4657603" cy="499171"/>
      </dsp:txXfrm>
    </dsp:sp>
    <dsp:sp modelId="{C2B6DBEA-BBEE-464E-A8B8-D454DF37F116}">
      <dsp:nvSpPr>
        <dsp:cNvPr id="0" name=""/>
        <dsp:cNvSpPr/>
      </dsp:nvSpPr>
      <dsp:spPr>
        <a:xfrm>
          <a:off x="0" y="1060236"/>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Facilitating</a:t>
          </a:r>
        </a:p>
      </dsp:txBody>
      <dsp:txXfrm>
        <a:off x="0" y="1060236"/>
        <a:ext cx="1164400" cy="499171"/>
      </dsp:txXfrm>
    </dsp:sp>
    <dsp:sp modelId="{F8064201-1B18-4769-B498-A1F486C60B4D}">
      <dsp:nvSpPr>
        <dsp:cNvPr id="0" name=""/>
        <dsp:cNvSpPr/>
      </dsp:nvSpPr>
      <dsp:spPr>
        <a:xfrm>
          <a:off x="1164400" y="1589358"/>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Providing advisory sevices to both the Government and COs </a:t>
          </a:r>
        </a:p>
      </dsp:txBody>
      <dsp:txXfrm>
        <a:off x="1164400" y="1589358"/>
        <a:ext cx="4657603" cy="499171"/>
      </dsp:txXfrm>
    </dsp:sp>
    <dsp:sp modelId="{F3213EE7-1E18-475A-9963-A8603AB2592E}">
      <dsp:nvSpPr>
        <dsp:cNvPr id="0" name=""/>
        <dsp:cNvSpPr/>
      </dsp:nvSpPr>
      <dsp:spPr>
        <a:xfrm>
          <a:off x="0" y="1589358"/>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Providing</a:t>
          </a:r>
        </a:p>
      </dsp:txBody>
      <dsp:txXfrm>
        <a:off x="0" y="1589358"/>
        <a:ext cx="1164400" cy="499171"/>
      </dsp:txXfrm>
    </dsp:sp>
    <dsp:sp modelId="{E9621A9E-E0A7-4DD6-AF45-015EB92CFBC1}">
      <dsp:nvSpPr>
        <dsp:cNvPr id="0" name=""/>
        <dsp:cNvSpPr/>
      </dsp:nvSpPr>
      <dsp:spPr>
        <a:xfrm>
          <a:off x="1164400" y="2118480"/>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dirty="0"/>
            <a:t>Coordinating the impact assessment of activities implemented under development partnerships and collating information from various line Ministries and networks ∑ Facilitating access to finance and funding </a:t>
          </a:r>
        </a:p>
      </dsp:txBody>
      <dsp:txXfrm>
        <a:off x="1164400" y="2118480"/>
        <a:ext cx="4657603" cy="499171"/>
      </dsp:txXfrm>
    </dsp:sp>
    <dsp:sp modelId="{54D58FF0-6C68-4C4B-9261-64E98D5C19E0}">
      <dsp:nvSpPr>
        <dsp:cNvPr id="0" name=""/>
        <dsp:cNvSpPr/>
      </dsp:nvSpPr>
      <dsp:spPr>
        <a:xfrm>
          <a:off x="0" y="2118480"/>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Coordinating</a:t>
          </a:r>
        </a:p>
      </dsp:txBody>
      <dsp:txXfrm>
        <a:off x="0" y="2118480"/>
        <a:ext cx="1164400" cy="499171"/>
      </dsp:txXfrm>
    </dsp:sp>
    <dsp:sp modelId="{F2322FFC-F3DB-47A2-9A07-5AE427C067CE}">
      <dsp:nvSpPr>
        <dsp:cNvPr id="0" name=""/>
        <dsp:cNvSpPr/>
      </dsp:nvSpPr>
      <dsp:spPr>
        <a:xfrm>
          <a:off x="1164400" y="2647602"/>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Building capacity in GRN – CO partnership programmes </a:t>
          </a:r>
        </a:p>
      </dsp:txBody>
      <dsp:txXfrm>
        <a:off x="1164400" y="2647602"/>
        <a:ext cx="4657603" cy="499171"/>
      </dsp:txXfrm>
    </dsp:sp>
    <dsp:sp modelId="{98EDED87-262C-458F-AE7F-BE368E6CD13D}">
      <dsp:nvSpPr>
        <dsp:cNvPr id="0" name=""/>
        <dsp:cNvSpPr/>
      </dsp:nvSpPr>
      <dsp:spPr>
        <a:xfrm>
          <a:off x="0" y="2647602"/>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Building</a:t>
          </a:r>
        </a:p>
      </dsp:txBody>
      <dsp:txXfrm>
        <a:off x="0" y="2647602"/>
        <a:ext cx="1164400" cy="499171"/>
      </dsp:txXfrm>
    </dsp:sp>
    <dsp:sp modelId="{93BF17F3-8DC6-489A-9FB1-BA8C39054FCF}">
      <dsp:nvSpPr>
        <dsp:cNvPr id="0" name=""/>
        <dsp:cNvSpPr/>
      </dsp:nvSpPr>
      <dsp:spPr>
        <a:xfrm>
          <a:off x="1164400" y="3176723"/>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a:t>Providing information on GRN – CO partnerships to stakeholders (for example through the production of an annual CO-GRN Development Partnership Report and periodic Partnership Newsletter). </a:t>
          </a:r>
        </a:p>
      </dsp:txBody>
      <dsp:txXfrm>
        <a:off x="1164400" y="3176723"/>
        <a:ext cx="4657603" cy="499171"/>
      </dsp:txXfrm>
    </dsp:sp>
    <dsp:sp modelId="{99945678-0C5B-460E-B970-069E25AAFCD4}">
      <dsp:nvSpPr>
        <dsp:cNvPr id="0" name=""/>
        <dsp:cNvSpPr/>
      </dsp:nvSpPr>
      <dsp:spPr>
        <a:xfrm>
          <a:off x="0" y="3176723"/>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Providing</a:t>
          </a:r>
        </a:p>
      </dsp:txBody>
      <dsp:txXfrm>
        <a:off x="0" y="3176723"/>
        <a:ext cx="1164400" cy="499171"/>
      </dsp:txXfrm>
    </dsp:sp>
    <dsp:sp modelId="{728EF1A4-D826-47B0-AB71-37B9F69DCAB9}">
      <dsp:nvSpPr>
        <dsp:cNvPr id="0" name=""/>
        <dsp:cNvSpPr/>
      </dsp:nvSpPr>
      <dsp:spPr>
        <a:xfrm>
          <a:off x="1164400" y="3705845"/>
          <a:ext cx="4657603" cy="499171"/>
        </a:xfrm>
        <a:prstGeom prst="rect">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txBody>
        <a:bodyPr spcFirstLastPara="0" vert="horz" wrap="square" lIns="90370" tIns="126790" rIns="90370" bIns="126790" numCol="1" spcCol="1270" anchor="ctr" anchorCtr="0">
          <a:noAutofit/>
        </a:bodyPr>
        <a:lstStyle/>
        <a:p>
          <a:pPr marL="0" lvl="0" indent="0" algn="l" defTabSz="488950">
            <a:lnSpc>
              <a:spcPct val="90000"/>
            </a:lnSpc>
            <a:spcBef>
              <a:spcPct val="0"/>
            </a:spcBef>
            <a:spcAft>
              <a:spcPct val="35000"/>
            </a:spcAft>
            <a:buNone/>
          </a:pPr>
          <a:r>
            <a:rPr lang="en-US" sz="1100" kern="1200" dirty="0"/>
            <a:t>Ensuring that the policy is implemented in harmony with other GRN policies and in pursuit of the provisions of Vision 2030 with respect to civil society and its partnership with all levels of Government</a:t>
          </a:r>
        </a:p>
      </dsp:txBody>
      <dsp:txXfrm>
        <a:off x="1164400" y="3705845"/>
        <a:ext cx="4657603" cy="499171"/>
      </dsp:txXfrm>
    </dsp:sp>
    <dsp:sp modelId="{9CE2EAAD-0DE6-40D7-A3B5-1293DA73BB3B}">
      <dsp:nvSpPr>
        <dsp:cNvPr id="0" name=""/>
        <dsp:cNvSpPr/>
      </dsp:nvSpPr>
      <dsp:spPr>
        <a:xfrm>
          <a:off x="0" y="3705845"/>
          <a:ext cx="1164400" cy="499171"/>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61616" tIns="49307" rIns="61616" bIns="49307" numCol="1" spcCol="1270" anchor="ctr" anchorCtr="0">
          <a:noAutofit/>
        </a:bodyPr>
        <a:lstStyle/>
        <a:p>
          <a:pPr marL="0" lvl="0" indent="0" algn="ctr" defTabSz="622300">
            <a:lnSpc>
              <a:spcPct val="90000"/>
            </a:lnSpc>
            <a:spcBef>
              <a:spcPct val="0"/>
            </a:spcBef>
            <a:spcAft>
              <a:spcPct val="35000"/>
            </a:spcAft>
            <a:buNone/>
          </a:pPr>
          <a:r>
            <a:rPr lang="en-US" sz="1400" kern="1200"/>
            <a:t>Ensuring</a:t>
          </a:r>
        </a:p>
      </dsp:txBody>
      <dsp:txXfrm>
        <a:off x="0" y="3705845"/>
        <a:ext cx="1164400" cy="499171"/>
      </dsp:txXfrm>
    </dsp:sp>
  </dsp:spTree>
</dsp:drawing>
</file>

<file path=ppt/diagrams/layout1.xml><?xml version="1.0" encoding="utf-8"?>
<dgm:layoutDef xmlns:dgm="http://schemas.openxmlformats.org/drawingml/2006/diagram" xmlns:a="http://schemas.openxmlformats.org/drawingml/2006/main" uniqueId="urn:microsoft.com/office/officeart/2018/5/layout/IconLeafLabelList">
  <dgm:title val="Icon Leaf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round2DiagRect" r:blip="">
            <dgm:adjLst/>
            <dgm:extLst>
              <a:ext uri="{B698B0E9-8C71-41B9-8309-B3DCBF30829C}">
                <dgm1612:spPr xmlns:dgm1612="http://schemas.microsoft.com/office/drawing/2016/12/diagram">
                  <a:prstGeom prst="round2DiagRect">
                    <a:avLst>
                      <a:gd name="adj1" fmla="val 29727"/>
                      <a:gd name="adj2" fmla="val 0"/>
                    </a:avLst>
                  </a:prstGeom>
                </dgm1612:spPr>
              </a:ext>
            </dgm:ext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16/7/layout/VerticalSolidActionList">
  <dgm:title val="Vertical Solid Action List"/>
  <dgm:desc val="Use to show non-sequential or grouped lists of information. Works well with large amounts of text. All text has the same level of emphasis, and direction is not implied."/>
  <dgm:catLst>
    <dgm:cat type="list"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 modelId="5">
          <dgm:prSet phldr="1"/>
        </dgm:pt>
        <dgm:pt modelId="51">
          <dgm:prSet phldr="1"/>
        </dgm:pt>
      </dgm:ptLst>
      <dgm:cxnLst>
        <dgm:cxn modelId="4" srcId="0" destId="1" srcOrd="0" destOrd="0"/>
        <dgm:cxn modelId="5" srcId="0" destId="2" srcOrd="1" destOrd="0"/>
        <dgm:cxn modelId="6" srcId="0" destId="3" srcOrd="2" destOrd="0"/>
        <dgm:cxn modelId="7" srcId="0" destId="4" srcOrd="3" destOrd="0"/>
        <dgm:cxn modelId="8" srcId="0" destId="5" srcOrd="4" destOrd="0"/>
        <dgm:cxn modelId="13" srcId="1" destId="11" srcOrd="0" destOrd="0"/>
        <dgm:cxn modelId="23" srcId="2" destId="21" srcOrd="0" destOrd="0"/>
        <dgm:cxn modelId="33" srcId="3" destId="31" srcOrd="0" destOrd="0"/>
        <dgm:cxn modelId="43" srcId="4" destId="41" srcOrd="0" destOrd="0"/>
        <dgm:cxn modelId="53" srcId="5" destId="5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6"/>
      <dgm:constr type="primFontSz" for="des" forName="parentText" op="equ" val="28"/>
      <dgm:constr type="primFontSz" for="des" forName="descendantText" refType="primFontSz" refFor="des" refForName="parentText" op="lte" fact="0.82"/>
      <dgm:constr type="primFontSz" for="des" forName="parentText" refType="primFontSz" refFor="des" refForName="descendantText" op="lte" fact="1.25"/>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2"/>
          <dgm:constr type="w" for="ch" forName="descendantText" refType="w" fact="0.8"/>
          <dgm:constr type="h" for="ch" forName="parentText" refType="h"/>
          <dgm:constr type="h" for="ch" forName="descendantText" refType="h" refFor="ch" refForName="parentText"/>
        </dgm:constrLst>
        <dgm:ruleLst/>
        <dgm:layoutNode name="parentText" styleLbl="alignNode1">
          <dgm:varLst>
            <dgm:chMax val="1"/>
            <dgm:bulletEnabled/>
          </dgm:varLst>
          <dgm:alg type="tx"/>
          <dgm:shape xmlns:r="http://schemas.openxmlformats.org/officeDocument/2006/relationships" type="rect" r:blip="" zOrderOff="3">
            <dgm:adjLst/>
          </dgm:shape>
          <dgm:presOf axis="self" ptType="node"/>
          <dgm:constrLst>
            <dgm:constr type="tMarg" refType="h" fact="0.28"/>
            <dgm:constr type="bMarg" refType="h" fact="0.28"/>
            <dgm:constr type="lMarg" refType="w" fact="0.15"/>
            <dgm:constr type="rMarg" refType="w" fact="0.15"/>
          </dgm:constrLst>
          <dgm:ruleLst>
            <dgm:rule type="primFontSz" val="15" fact="NaN" max="NaN"/>
          </dgm:ruleLst>
        </dgm:layoutNode>
        <dgm:layoutNode name="descendantText" styleLbl="alignAccFollowNode1">
          <dgm:varLst>
            <dgm:bulletEnabled/>
          </dgm:varLst>
          <dgm:alg type="tx">
            <dgm:param type="stBulletLvl" val="0"/>
            <dgm:param type="parTxLTRAlign" val="l"/>
            <dgm:param type="shpTxLTRAlignCh" val="l"/>
            <dgm:param type="parTxRTLAlign" val="r"/>
            <dgm:param type="shpTxRTLAlignCh" val="r"/>
          </dgm:alg>
          <dgm:choose name="Name10">
            <dgm:if name="Name11" func="var" arg="dir" op="equ" val="norm">
              <dgm:shape xmlns:r="http://schemas.openxmlformats.org/officeDocument/2006/relationships" type="rect" r:blip="">
                <dgm:adjLst/>
              </dgm:shape>
            </dgm:if>
            <dgm:else name="Name12">
              <dgm:shape xmlns:r="http://schemas.openxmlformats.org/officeDocument/2006/relationships" type="rect" r:blip="">
                <dgm:adjLst/>
              </dgm:shape>
            </dgm:else>
          </dgm:choose>
          <dgm:presOf axis="des" ptType="node"/>
          <dgm:constrLst>
            <dgm:constr type="primFontSz" val="24"/>
            <dgm:constr type="lMarg" refType="w" fact="0.055"/>
            <dgm:constr type="rMarg" refType="w" fact="0.055"/>
            <dgm:constr type="tMarg" refType="h" fact="0.72"/>
            <dgm:constr type="bMarg" refType="h" fact="0.72"/>
          </dgm:constrLst>
          <dgm:ruleLst>
            <dgm:rule type="primFontSz" val="11" fact="NaN" max="NaN"/>
          </dgm:ruleLst>
        </dgm:layoutNod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DA57C3F-0FB2-4B2E-BA6A-FEEEFF1AF7E3}"/>
              </a:ext>
            </a:extLst>
          </p:cNvPr>
          <p:cNvSpPr>
            <a:spLocks noGrp="1"/>
          </p:cNvSpPr>
          <p:nvPr>
            <p:ph type="ctrTitle"/>
          </p:nvPr>
        </p:nvSpPr>
        <p:spPr>
          <a:xfrm>
            <a:off x="2057400" y="685801"/>
            <a:ext cx="8115300" cy="3046228"/>
          </a:xfrm>
        </p:spPr>
        <p:txBody>
          <a:bodyPr anchor="b">
            <a:normAutofit/>
          </a:bodyPr>
          <a:lstStyle>
            <a:lvl1pPr algn="ctr">
              <a:defRPr sz="3600" cap="all" spc="3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08583AE9-1CC1-4572-A6E5-E97F80E47661}"/>
              </a:ext>
            </a:extLst>
          </p:cNvPr>
          <p:cNvSpPr>
            <a:spLocks noGrp="1"/>
          </p:cNvSpPr>
          <p:nvPr>
            <p:ph type="subTitle" idx="1"/>
          </p:nvPr>
        </p:nvSpPr>
        <p:spPr>
          <a:xfrm>
            <a:off x="2057400" y="4114800"/>
            <a:ext cx="8115300" cy="2057400"/>
          </a:xfrm>
        </p:spPr>
        <p:txBody>
          <a:bodyPr/>
          <a:lstStyle>
            <a:lvl1pPr marL="0" indent="0" algn="ctr">
              <a:buNone/>
              <a:defRPr sz="2400" i="1"/>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9C04DE7C-68AB-403D-B9D8-7398C292C6DA}"/>
              </a:ext>
            </a:extLst>
          </p:cNvPr>
          <p:cNvSpPr>
            <a:spLocks noGrp="1"/>
          </p:cNvSpPr>
          <p:nvPr>
            <p:ph type="dt" sz="half" idx="10"/>
          </p:nvPr>
        </p:nvSpPr>
        <p:spPr/>
        <p:txBody>
          <a:bodyPr/>
          <a:lstStyle/>
          <a:p>
            <a:fld id="{23FEA57E-7C1A-457B-A4CD-5DCEB057B502}" type="datetime1">
              <a:rPr lang="en-US" smtClean="0"/>
              <a:t>8/22/2022</a:t>
            </a:fld>
            <a:endParaRPr lang="en-US" dirty="0"/>
          </a:p>
        </p:txBody>
      </p:sp>
      <p:sp>
        <p:nvSpPr>
          <p:cNvPr id="5" name="Footer Placeholder 4">
            <a:extLst>
              <a:ext uri="{FF2B5EF4-FFF2-40B4-BE49-F238E27FC236}">
                <a16:creationId xmlns:a16="http://schemas.microsoft.com/office/drawing/2014/main" id="{51003E50-6613-4D86-AA22-43B14E7279E9}"/>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03069AB5-A56D-471F-9236-EFA981E2EA03}"/>
              </a:ext>
            </a:extLst>
          </p:cNvPr>
          <p:cNvSpPr>
            <a:spLocks noGrp="1"/>
          </p:cNvSpPr>
          <p:nvPr>
            <p:ph type="sldNum" sz="quarter" idx="12"/>
          </p:nvPr>
        </p:nvSpPr>
        <p:spPr/>
        <p:txBody>
          <a:bodyPr/>
          <a:lstStyle/>
          <a:p>
            <a:fld id="{F8E28480-1C08-4458-AD97-0283E6FFD09D}" type="slidenum">
              <a:rPr lang="en-US" smtClean="0"/>
              <a:t>‹#›</a:t>
            </a:fld>
            <a:endParaRPr lang="en-US" dirty="0"/>
          </a:p>
        </p:txBody>
      </p:sp>
    </p:spTree>
    <p:extLst>
      <p:ext uri="{BB962C8B-B14F-4D97-AF65-F5344CB8AC3E}">
        <p14:creationId xmlns:p14="http://schemas.microsoft.com/office/powerpoint/2010/main" val="38034845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02744C-12E6-455B-B646-2EA92DE0E9A2}"/>
              </a:ext>
            </a:extLst>
          </p:cNvPr>
          <p:cNvSpPr>
            <a:spLocks noGrp="1"/>
          </p:cNvSpPr>
          <p:nvPr>
            <p:ph type="title"/>
          </p:nvPr>
        </p:nvSpPr>
        <p:spPr/>
        <p:txBody>
          <a:bodyPr/>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B7D71C4D-C062-4EEE-9A9A-31ADCC5C876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944DC97-C26E-407A-9E29-68C52D547BDA}"/>
              </a:ext>
            </a:extLst>
          </p:cNvPr>
          <p:cNvSpPr>
            <a:spLocks noGrp="1"/>
          </p:cNvSpPr>
          <p:nvPr>
            <p:ph type="dt" sz="half" idx="10"/>
          </p:nvPr>
        </p:nvSpPr>
        <p:spPr/>
        <p:txBody>
          <a:bodyPr/>
          <a:lstStyle/>
          <a:p>
            <a:fld id="{11789749-A4CD-447F-8298-2B7988C91CEA}" type="datetime1">
              <a:rPr lang="en-US" smtClean="0"/>
              <a:t>8/22/2022</a:t>
            </a:fld>
            <a:endParaRPr lang="en-US"/>
          </a:p>
        </p:txBody>
      </p:sp>
      <p:sp>
        <p:nvSpPr>
          <p:cNvPr id="5" name="Footer Placeholder 4">
            <a:extLst>
              <a:ext uri="{FF2B5EF4-FFF2-40B4-BE49-F238E27FC236}">
                <a16:creationId xmlns:a16="http://schemas.microsoft.com/office/drawing/2014/main" id="{E72E9353-B771-47FF-975E-72337414E0ED}"/>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1EA5A858-B8B2-4364-A7D0-B2E8FAE0ADD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21382504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2A6BABE-D80C-4F54-A03C-E1F9EBCA832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9285191-EF5B-48BE-AB5D-B7BA4C3D093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FA387A-1231-4FE3-8574-D4331A3432D2}"/>
              </a:ext>
            </a:extLst>
          </p:cNvPr>
          <p:cNvSpPr>
            <a:spLocks noGrp="1"/>
          </p:cNvSpPr>
          <p:nvPr>
            <p:ph type="dt" sz="half" idx="10"/>
          </p:nvPr>
        </p:nvSpPr>
        <p:spPr/>
        <p:txBody>
          <a:bodyPr/>
          <a:lstStyle/>
          <a:p>
            <a:fld id="{BA0444D3-C0BA-4587-A56C-581AB9F841BE}" type="datetime1">
              <a:rPr lang="en-US" smtClean="0"/>
              <a:t>8/22/2022</a:t>
            </a:fld>
            <a:endParaRPr lang="en-US"/>
          </a:p>
        </p:txBody>
      </p:sp>
      <p:sp>
        <p:nvSpPr>
          <p:cNvPr id="5" name="Footer Placeholder 4">
            <a:extLst>
              <a:ext uri="{FF2B5EF4-FFF2-40B4-BE49-F238E27FC236}">
                <a16:creationId xmlns:a16="http://schemas.microsoft.com/office/drawing/2014/main" id="{02F21559-4901-4AD3-ABE7-DF0235457312}"/>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D8F6C18E-B751-4E7B-9CD8-1BF44DAB80F4}"/>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66888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A49B412-EBAB-4569-B3D9-6B346BF837B2}"/>
              </a:ext>
            </a:extLst>
          </p:cNvPr>
          <p:cNvSpPr>
            <a:spLocks noGrp="1"/>
          </p:cNvSpPr>
          <p:nvPr>
            <p:ph type="title"/>
          </p:nvPr>
        </p:nvSpPr>
        <p:spPr>
          <a:xfrm>
            <a:off x="1371600" y="685800"/>
            <a:ext cx="9486900" cy="1371600"/>
          </a:xfrm>
        </p:spPr>
        <p:txBody>
          <a:bodyPr>
            <a:normAutofit/>
          </a:bodyPr>
          <a:lstStyle>
            <a:lvl1pPr algn="l">
              <a:defRPr sz="3200"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95E7C8AE-B0F4-404F-BCAD-A14C18E50D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A9CAD-DAFB-4DE3-9C41-7FD03EA8D8DD}"/>
              </a:ext>
            </a:extLst>
          </p:cNvPr>
          <p:cNvSpPr>
            <a:spLocks noGrp="1"/>
          </p:cNvSpPr>
          <p:nvPr>
            <p:ph type="dt" sz="half" idx="10"/>
          </p:nvPr>
        </p:nvSpPr>
        <p:spPr/>
        <p:txBody>
          <a:bodyPr/>
          <a:lstStyle/>
          <a:p>
            <a:fld id="{201AF2CE-4F37-411C-A3EE-BBBE223265BF}" type="datetime1">
              <a:rPr lang="en-US" smtClean="0"/>
              <a:t>8/22/2022</a:t>
            </a:fld>
            <a:endParaRPr lang="en-US"/>
          </a:p>
        </p:txBody>
      </p:sp>
      <p:sp>
        <p:nvSpPr>
          <p:cNvPr id="5" name="Footer Placeholder 4">
            <a:extLst>
              <a:ext uri="{FF2B5EF4-FFF2-40B4-BE49-F238E27FC236}">
                <a16:creationId xmlns:a16="http://schemas.microsoft.com/office/drawing/2014/main" id="{8FCE3137-8136-46C5-AC2F-49E5F55E4C73}"/>
              </a:ext>
            </a:extLst>
          </p:cNvPr>
          <p:cNvSpPr>
            <a:spLocks noGrp="1"/>
          </p:cNvSpPr>
          <p:nvPr>
            <p:ph type="ftr" sz="quarter" idx="11"/>
          </p:nvPr>
        </p:nvSpPr>
        <p:spPr/>
        <p:txBody>
          <a:bodyPr/>
          <a:lstStyle/>
          <a:p>
            <a:r>
              <a:rPr lang="en-US"/>
              <a:t>Sample Footer Text</a:t>
            </a:r>
          </a:p>
        </p:txBody>
      </p:sp>
      <p:sp>
        <p:nvSpPr>
          <p:cNvPr id="6" name="Slide Number Placeholder 5">
            <a:extLst>
              <a:ext uri="{FF2B5EF4-FFF2-40B4-BE49-F238E27FC236}">
                <a16:creationId xmlns:a16="http://schemas.microsoft.com/office/drawing/2014/main" id="{AF1AB6EF-A0B1-4706-AE44-253A6B182D48}"/>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2499344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C02F68-BF19-468D-B422-54B6D189FA58}"/>
              </a:ext>
            </a:extLst>
          </p:cNvPr>
          <p:cNvSpPr>
            <a:spLocks noGrp="1"/>
          </p:cNvSpPr>
          <p:nvPr>
            <p:ph type="title"/>
          </p:nvPr>
        </p:nvSpPr>
        <p:spPr>
          <a:xfrm>
            <a:off x="831850" y="1709738"/>
            <a:ext cx="10515600" cy="2774071"/>
          </a:xfrm>
        </p:spPr>
        <p:txBody>
          <a:bodyPr anchor="b">
            <a:normAutofit/>
          </a:bodyPr>
          <a:lstStyle>
            <a:lvl1pPr algn="ctr">
              <a:defRPr sz="5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7BCBF7D7-84D4-4A39-B44E-9B029EEB1FE8}"/>
              </a:ext>
            </a:extLst>
          </p:cNvPr>
          <p:cNvSpPr>
            <a:spLocks noGrp="1"/>
          </p:cNvSpPr>
          <p:nvPr>
            <p:ph type="body" idx="1"/>
          </p:nvPr>
        </p:nvSpPr>
        <p:spPr>
          <a:xfrm>
            <a:off x="831850" y="4641624"/>
            <a:ext cx="10515600" cy="1448026"/>
          </a:xfrm>
        </p:spPr>
        <p:txBody>
          <a:bodyPr/>
          <a:lstStyle>
            <a:lvl1pPr marL="0" indent="0" algn="ctr">
              <a:buNone/>
              <a:defRPr sz="2400" i="1">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9E29709-D243-41E8-89FA-62FA7AEB52E1}"/>
              </a:ext>
            </a:extLst>
          </p:cNvPr>
          <p:cNvSpPr>
            <a:spLocks noGrp="1"/>
          </p:cNvSpPr>
          <p:nvPr>
            <p:ph type="dt" sz="half" idx="10"/>
          </p:nvPr>
        </p:nvSpPr>
        <p:spPr/>
        <p:txBody>
          <a:bodyPr/>
          <a:lstStyle/>
          <a:p>
            <a:fld id="{C96083D4-708C-4BB5-B4FD-30CE9FA12FD5}" type="datetime1">
              <a:rPr lang="en-US" smtClean="0"/>
              <a:t>8/22/2022</a:t>
            </a:fld>
            <a:endParaRPr lang="en-US"/>
          </a:p>
        </p:txBody>
      </p:sp>
      <p:sp>
        <p:nvSpPr>
          <p:cNvPr id="5" name="Footer Placeholder 4">
            <a:extLst>
              <a:ext uri="{FF2B5EF4-FFF2-40B4-BE49-F238E27FC236}">
                <a16:creationId xmlns:a16="http://schemas.microsoft.com/office/drawing/2014/main" id="{5AAB99C0-DC2A-4133-A10D-D43A1E05BB1A}"/>
              </a:ext>
            </a:extLst>
          </p:cNvPr>
          <p:cNvSpPr>
            <a:spLocks noGrp="1"/>
          </p:cNvSpPr>
          <p:nvPr>
            <p:ph type="ftr" sz="quarter" idx="11"/>
          </p:nvPr>
        </p:nvSpPr>
        <p:spPr/>
        <p:txBody>
          <a:bodyPr/>
          <a:lstStyle/>
          <a:p>
            <a:r>
              <a:rPr lang="en-US" dirty="0"/>
              <a:t>Sample Footer Text</a:t>
            </a:r>
          </a:p>
        </p:txBody>
      </p:sp>
      <p:sp>
        <p:nvSpPr>
          <p:cNvPr id="6" name="Slide Number Placeholder 5">
            <a:extLst>
              <a:ext uri="{FF2B5EF4-FFF2-40B4-BE49-F238E27FC236}">
                <a16:creationId xmlns:a16="http://schemas.microsoft.com/office/drawing/2014/main" id="{98122EFD-A17E-47F5-8AC9-EFD6D813DBE7}"/>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6066342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E1C668D-BFBE-4765-A294-8303931B57C9}"/>
              </a:ext>
            </a:extLst>
          </p:cNvPr>
          <p:cNvSpPr>
            <a:spLocks noGrp="1"/>
          </p:cNvSpPr>
          <p:nvPr>
            <p:ph type="title"/>
          </p:nvPr>
        </p:nvSpPr>
        <p:spPr>
          <a:xfrm>
            <a:off x="1346071" y="566278"/>
            <a:ext cx="9512429" cy="965458"/>
          </a:xfrm>
        </p:spPr>
        <p:txBody>
          <a:bodyPr/>
          <a:lstStyle>
            <a:lvl1pPr algn="ctr">
              <a:defRPr cap="all" spc="300" baseline="0"/>
            </a:lvl1p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id="{61B3C212-F55F-4D0D-BFA7-F00A33CAA196}"/>
              </a:ext>
            </a:extLst>
          </p:cNvPr>
          <p:cNvSpPr>
            <a:spLocks noGrp="1"/>
          </p:cNvSpPr>
          <p:nvPr>
            <p:ph sz="half" idx="1"/>
          </p:nvPr>
        </p:nvSpPr>
        <p:spPr>
          <a:xfrm>
            <a:off x="909758" y="2057400"/>
            <a:ext cx="5031521" cy="41195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7154BDD7-2575-4E82-887D-DCAF9EB15924}"/>
              </a:ext>
            </a:extLst>
          </p:cNvPr>
          <p:cNvSpPr>
            <a:spLocks noGrp="1"/>
          </p:cNvSpPr>
          <p:nvPr>
            <p:ph sz="half" idx="2"/>
          </p:nvPr>
        </p:nvSpPr>
        <p:spPr>
          <a:xfrm>
            <a:off x="6265408" y="2057401"/>
            <a:ext cx="5016834" cy="411956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id="{89CAECC8-3C3A-4A5D-AB7A-1F99E5023D3F}"/>
              </a:ext>
            </a:extLst>
          </p:cNvPr>
          <p:cNvSpPr>
            <a:spLocks noGrp="1"/>
          </p:cNvSpPr>
          <p:nvPr>
            <p:ph type="dt" sz="half" idx="10"/>
          </p:nvPr>
        </p:nvSpPr>
        <p:spPr/>
        <p:txBody>
          <a:bodyPr/>
          <a:lstStyle/>
          <a:p>
            <a:fld id="{D0D239B2-65BC-4C2A-A62B-3EABFE9590E4}" type="datetime1">
              <a:rPr lang="en-US" smtClean="0"/>
              <a:t>8/22/2022</a:t>
            </a:fld>
            <a:endParaRPr lang="en-US"/>
          </a:p>
        </p:txBody>
      </p:sp>
      <p:sp>
        <p:nvSpPr>
          <p:cNvPr id="6" name="Footer Placeholder 5">
            <a:extLst>
              <a:ext uri="{FF2B5EF4-FFF2-40B4-BE49-F238E27FC236}">
                <a16:creationId xmlns:a16="http://schemas.microsoft.com/office/drawing/2014/main" id="{4447609B-ACA4-4323-9340-C7DB166D7A50}"/>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77409EA3-C5C7-4AC6-956A-DB9A3B4F314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0770494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E0CDE0-7431-4F05-AA47-F10EB46C9608}"/>
              </a:ext>
            </a:extLst>
          </p:cNvPr>
          <p:cNvSpPr>
            <a:spLocks noGrp="1"/>
          </p:cNvSpPr>
          <p:nvPr>
            <p:ph type="title"/>
          </p:nvPr>
        </p:nvSpPr>
        <p:spPr>
          <a:xfrm>
            <a:off x="839788" y="365126"/>
            <a:ext cx="10276552" cy="1149350"/>
          </a:xfrm>
        </p:spPr>
        <p:txBody>
          <a:bodyPr>
            <a:normAutofit/>
          </a:bodyPr>
          <a:lstStyle>
            <a:lvl1pPr algn="ctr">
              <a:defRPr sz="3200" cap="all" spc="300" baseline="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06D9FFA7-D3EA-4CB8-A471-94235AD62592}"/>
              </a:ext>
            </a:extLst>
          </p:cNvPr>
          <p:cNvSpPr>
            <a:spLocks noGrp="1"/>
          </p:cNvSpPr>
          <p:nvPr>
            <p:ph type="body" idx="1"/>
          </p:nvPr>
        </p:nvSpPr>
        <p:spPr>
          <a:xfrm>
            <a:off x="839788" y="1681163"/>
            <a:ext cx="5157787" cy="823912"/>
          </a:xfrm>
        </p:spPr>
        <p:txBody>
          <a:bodyPr anchor="b"/>
          <a:lstStyle>
            <a:lvl1pPr marL="0" indent="0">
              <a:buNone/>
              <a:defRPr sz="2400" b="1" i="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F05360D2-88E8-43C8-92D1-67AB23BBE26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5C768F6-20A1-47A1-90FE-903135EEFD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D555EC1-268F-4324-A003-3608AA0D847E}"/>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C55C8E4-FCB8-4E06-9C43-0ACD949A73D4}"/>
              </a:ext>
            </a:extLst>
          </p:cNvPr>
          <p:cNvSpPr>
            <a:spLocks noGrp="1"/>
          </p:cNvSpPr>
          <p:nvPr>
            <p:ph type="dt" sz="half" idx="10"/>
          </p:nvPr>
        </p:nvSpPr>
        <p:spPr/>
        <p:txBody>
          <a:bodyPr/>
          <a:lstStyle/>
          <a:p>
            <a:fld id="{85E05F5A-E4A3-476F-A89E-C2B73F2431E4}" type="datetime1">
              <a:rPr lang="en-US" smtClean="0"/>
              <a:t>8/22/2022</a:t>
            </a:fld>
            <a:endParaRPr lang="en-US"/>
          </a:p>
        </p:txBody>
      </p:sp>
      <p:sp>
        <p:nvSpPr>
          <p:cNvPr id="8" name="Footer Placeholder 7">
            <a:extLst>
              <a:ext uri="{FF2B5EF4-FFF2-40B4-BE49-F238E27FC236}">
                <a16:creationId xmlns:a16="http://schemas.microsoft.com/office/drawing/2014/main" id="{8B01C005-C973-4D82-942A-334F1D431A04}"/>
              </a:ext>
            </a:extLst>
          </p:cNvPr>
          <p:cNvSpPr>
            <a:spLocks noGrp="1"/>
          </p:cNvSpPr>
          <p:nvPr>
            <p:ph type="ftr" sz="quarter" idx="11"/>
          </p:nvPr>
        </p:nvSpPr>
        <p:spPr/>
        <p:txBody>
          <a:bodyPr/>
          <a:lstStyle/>
          <a:p>
            <a:r>
              <a:rPr lang="en-US"/>
              <a:t>Sample Footer Text</a:t>
            </a:r>
          </a:p>
        </p:txBody>
      </p:sp>
      <p:sp>
        <p:nvSpPr>
          <p:cNvPr id="9" name="Slide Number Placeholder 8">
            <a:extLst>
              <a:ext uri="{FF2B5EF4-FFF2-40B4-BE49-F238E27FC236}">
                <a16:creationId xmlns:a16="http://schemas.microsoft.com/office/drawing/2014/main" id="{AAFB6186-6570-4DE8-8603-70B0A51DFE9C}"/>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33391367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DA5ADD3-88C8-4B01-8CC6-808C0E416054}"/>
              </a:ext>
            </a:extLst>
          </p:cNvPr>
          <p:cNvSpPr>
            <a:spLocks noGrp="1"/>
          </p:cNvSpPr>
          <p:nvPr>
            <p:ph type="title"/>
          </p:nvPr>
        </p:nvSpPr>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id="{02634E6A-1390-4101-B78E-7592313407D7}"/>
              </a:ext>
            </a:extLst>
          </p:cNvPr>
          <p:cNvSpPr>
            <a:spLocks noGrp="1"/>
          </p:cNvSpPr>
          <p:nvPr>
            <p:ph type="dt" sz="half" idx="10"/>
          </p:nvPr>
        </p:nvSpPr>
        <p:spPr/>
        <p:txBody>
          <a:bodyPr/>
          <a:lstStyle/>
          <a:p>
            <a:fld id="{E3761515-4A26-4F31-9F61-5A10B1FABBFC}" type="datetime1">
              <a:rPr lang="en-US" smtClean="0"/>
              <a:t>8/22/2022</a:t>
            </a:fld>
            <a:endParaRPr lang="en-US"/>
          </a:p>
        </p:txBody>
      </p:sp>
      <p:sp>
        <p:nvSpPr>
          <p:cNvPr id="4" name="Footer Placeholder 3">
            <a:extLst>
              <a:ext uri="{FF2B5EF4-FFF2-40B4-BE49-F238E27FC236}">
                <a16:creationId xmlns:a16="http://schemas.microsoft.com/office/drawing/2014/main" id="{88BC7B90-4C99-4653-872A-3572A02DAE99}"/>
              </a:ext>
            </a:extLst>
          </p:cNvPr>
          <p:cNvSpPr>
            <a:spLocks noGrp="1"/>
          </p:cNvSpPr>
          <p:nvPr>
            <p:ph type="ftr" sz="quarter" idx="11"/>
          </p:nvPr>
        </p:nvSpPr>
        <p:spPr/>
        <p:txBody>
          <a:bodyPr/>
          <a:lstStyle/>
          <a:p>
            <a:r>
              <a:rPr lang="en-US"/>
              <a:t>Sample Footer Text</a:t>
            </a:r>
          </a:p>
        </p:txBody>
      </p:sp>
      <p:sp>
        <p:nvSpPr>
          <p:cNvPr id="5" name="Slide Number Placeholder 4">
            <a:extLst>
              <a:ext uri="{FF2B5EF4-FFF2-40B4-BE49-F238E27FC236}">
                <a16:creationId xmlns:a16="http://schemas.microsoft.com/office/drawing/2014/main" id="{13B03516-4D31-49D2-9488-33C734A7A4F6}"/>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22707071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10D8488-CF25-431B-A87A-AAF141BD0BBB}"/>
              </a:ext>
            </a:extLst>
          </p:cNvPr>
          <p:cNvSpPr>
            <a:spLocks noGrp="1"/>
          </p:cNvSpPr>
          <p:nvPr>
            <p:ph type="dt" sz="half" idx="10"/>
          </p:nvPr>
        </p:nvSpPr>
        <p:spPr/>
        <p:txBody>
          <a:bodyPr/>
          <a:lstStyle/>
          <a:p>
            <a:fld id="{4A75DC65-7D1F-4BAB-9695-F7E734143E14}" type="datetime1">
              <a:rPr lang="en-US" smtClean="0"/>
              <a:t>8/22/2022</a:t>
            </a:fld>
            <a:endParaRPr lang="en-US"/>
          </a:p>
        </p:txBody>
      </p:sp>
      <p:sp>
        <p:nvSpPr>
          <p:cNvPr id="3" name="Footer Placeholder 2">
            <a:extLst>
              <a:ext uri="{FF2B5EF4-FFF2-40B4-BE49-F238E27FC236}">
                <a16:creationId xmlns:a16="http://schemas.microsoft.com/office/drawing/2014/main" id="{8A2F58E5-C92D-4C64-B867-0576B1EADD06}"/>
              </a:ext>
            </a:extLst>
          </p:cNvPr>
          <p:cNvSpPr>
            <a:spLocks noGrp="1"/>
          </p:cNvSpPr>
          <p:nvPr>
            <p:ph type="ftr" sz="quarter" idx="11"/>
          </p:nvPr>
        </p:nvSpPr>
        <p:spPr/>
        <p:txBody>
          <a:bodyPr/>
          <a:lstStyle/>
          <a:p>
            <a:r>
              <a:rPr lang="en-US"/>
              <a:t>Sample Footer Text</a:t>
            </a:r>
          </a:p>
        </p:txBody>
      </p:sp>
      <p:sp>
        <p:nvSpPr>
          <p:cNvPr id="4" name="Slide Number Placeholder 3">
            <a:extLst>
              <a:ext uri="{FF2B5EF4-FFF2-40B4-BE49-F238E27FC236}">
                <a16:creationId xmlns:a16="http://schemas.microsoft.com/office/drawing/2014/main" id="{89216797-ABEC-4FE0-AFDE-36107B96710D}"/>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5160125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E68F2B0-990D-418E-9D10-2464E98669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A6881131-AFFD-4339-9F30-D408B5105CB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A7C47F4-7968-4698-8BD3-A583099FAA1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12BC6F-3996-4B2B-B8F2-DD3A82CCF76B}"/>
              </a:ext>
            </a:extLst>
          </p:cNvPr>
          <p:cNvSpPr>
            <a:spLocks noGrp="1"/>
          </p:cNvSpPr>
          <p:nvPr>
            <p:ph type="dt" sz="half" idx="10"/>
          </p:nvPr>
        </p:nvSpPr>
        <p:spPr/>
        <p:txBody>
          <a:bodyPr/>
          <a:lstStyle/>
          <a:p>
            <a:fld id="{7E624077-BD55-4036-8E92-6558FDF3B653}" type="datetime1">
              <a:rPr lang="en-US" smtClean="0"/>
              <a:t>8/22/2022</a:t>
            </a:fld>
            <a:endParaRPr lang="en-US"/>
          </a:p>
        </p:txBody>
      </p:sp>
      <p:sp>
        <p:nvSpPr>
          <p:cNvPr id="6" name="Footer Placeholder 5">
            <a:extLst>
              <a:ext uri="{FF2B5EF4-FFF2-40B4-BE49-F238E27FC236}">
                <a16:creationId xmlns:a16="http://schemas.microsoft.com/office/drawing/2014/main" id="{EA832E66-581A-4CF2-A40A-4E24FAAC4AE4}"/>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E83B1C89-C625-4618-81A2-FB34E4DA071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5563803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51486F-443A-4F2D-AB1F-8B1F4C4DE72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3A21213-E7FB-406A-B8CD-735AAC7AD0D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F4F41A03-500E-49F7-8D99-A1EAFE4D34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391523D-69E9-4EAE-A610-B3A237B75842}"/>
              </a:ext>
            </a:extLst>
          </p:cNvPr>
          <p:cNvSpPr>
            <a:spLocks noGrp="1"/>
          </p:cNvSpPr>
          <p:nvPr>
            <p:ph type="dt" sz="half" idx="10"/>
          </p:nvPr>
        </p:nvSpPr>
        <p:spPr/>
        <p:txBody>
          <a:bodyPr/>
          <a:lstStyle/>
          <a:p>
            <a:fld id="{804225F2-7107-4609-BCC2-77C63064A5E8}" type="datetime1">
              <a:rPr lang="en-US" smtClean="0"/>
              <a:t>8/22/2022</a:t>
            </a:fld>
            <a:endParaRPr lang="en-US"/>
          </a:p>
        </p:txBody>
      </p:sp>
      <p:sp>
        <p:nvSpPr>
          <p:cNvPr id="6" name="Footer Placeholder 5">
            <a:extLst>
              <a:ext uri="{FF2B5EF4-FFF2-40B4-BE49-F238E27FC236}">
                <a16:creationId xmlns:a16="http://schemas.microsoft.com/office/drawing/2014/main" id="{4EDB852F-4134-4AB5-BA87-483B1E1ADD21}"/>
              </a:ext>
            </a:extLst>
          </p:cNvPr>
          <p:cNvSpPr>
            <a:spLocks noGrp="1"/>
          </p:cNvSpPr>
          <p:nvPr>
            <p:ph type="ftr" sz="quarter" idx="11"/>
          </p:nvPr>
        </p:nvSpPr>
        <p:spPr/>
        <p:txBody>
          <a:bodyPr/>
          <a:lstStyle/>
          <a:p>
            <a:r>
              <a:rPr lang="en-US"/>
              <a:t>Sample Footer Text</a:t>
            </a:r>
          </a:p>
        </p:txBody>
      </p:sp>
      <p:sp>
        <p:nvSpPr>
          <p:cNvPr id="7" name="Slide Number Placeholder 6">
            <a:extLst>
              <a:ext uri="{FF2B5EF4-FFF2-40B4-BE49-F238E27FC236}">
                <a16:creationId xmlns:a16="http://schemas.microsoft.com/office/drawing/2014/main" id="{5E34C5CB-918E-4A09-8222-D36E37B63C02}"/>
              </a:ext>
            </a:extLst>
          </p:cNvPr>
          <p:cNvSpPr>
            <a:spLocks noGrp="1"/>
          </p:cNvSpPr>
          <p:nvPr>
            <p:ph type="sldNum" sz="quarter" idx="12"/>
          </p:nvPr>
        </p:nvSpPr>
        <p:spPr/>
        <p:txBody>
          <a:bodyPr/>
          <a:lstStyle/>
          <a:p>
            <a:fld id="{F8E28480-1C08-4458-AD97-0283E6FFD09D}" type="slidenum">
              <a:rPr lang="en-US" smtClean="0"/>
              <a:t>‹#›</a:t>
            </a:fld>
            <a:endParaRPr lang="en-US"/>
          </a:p>
        </p:txBody>
      </p:sp>
    </p:spTree>
    <p:extLst>
      <p:ext uri="{BB962C8B-B14F-4D97-AF65-F5344CB8AC3E}">
        <p14:creationId xmlns:p14="http://schemas.microsoft.com/office/powerpoint/2010/main" val="1329161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AA0686-7BAC-45C0-BA30-0D0CBCE5CE63}"/>
              </a:ext>
            </a:extLst>
          </p:cNvPr>
          <p:cNvSpPr>
            <a:spLocks noGrp="1"/>
          </p:cNvSpPr>
          <p:nvPr>
            <p:ph type="title"/>
          </p:nvPr>
        </p:nvSpPr>
        <p:spPr>
          <a:xfrm>
            <a:off x="1371600" y="685800"/>
            <a:ext cx="9486900" cy="1371600"/>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34202DE-82CD-407D-8C68-174B0CBB57F7}"/>
              </a:ext>
            </a:extLst>
          </p:cNvPr>
          <p:cNvSpPr>
            <a:spLocks noGrp="1"/>
          </p:cNvSpPr>
          <p:nvPr>
            <p:ph type="body" idx="1"/>
          </p:nvPr>
        </p:nvSpPr>
        <p:spPr>
          <a:xfrm>
            <a:off x="1371599" y="2254103"/>
            <a:ext cx="9486901" cy="391809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2554AC9D-6E1B-46D3-959F-A068A1EDBDBA}"/>
              </a:ext>
            </a:extLst>
          </p:cNvPr>
          <p:cNvSpPr>
            <a:spLocks noGrp="1"/>
          </p:cNvSpPr>
          <p:nvPr>
            <p:ph type="dt" sz="half" idx="2"/>
          </p:nvPr>
        </p:nvSpPr>
        <p:spPr>
          <a:xfrm rot="5400000">
            <a:off x="9800022" y="3223751"/>
            <a:ext cx="4114801"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fld id="{D3FE42E8-8B57-452D-A122-4DCE9AC771EF}" type="datetime1">
              <a:rPr lang="en-US" smtClean="0"/>
              <a:t>8/22/2022</a:t>
            </a:fld>
            <a:endParaRPr lang="en-US"/>
          </a:p>
        </p:txBody>
      </p:sp>
      <p:sp>
        <p:nvSpPr>
          <p:cNvPr id="5" name="Footer Placeholder 4">
            <a:extLst>
              <a:ext uri="{FF2B5EF4-FFF2-40B4-BE49-F238E27FC236}">
                <a16:creationId xmlns:a16="http://schemas.microsoft.com/office/drawing/2014/main" id="{A5FC0015-9EFB-40F8-BC00-AC2483D60905}"/>
              </a:ext>
            </a:extLst>
          </p:cNvPr>
          <p:cNvSpPr>
            <a:spLocks noGrp="1"/>
          </p:cNvSpPr>
          <p:nvPr>
            <p:ph type="ftr" sz="quarter" idx="3"/>
          </p:nvPr>
        </p:nvSpPr>
        <p:spPr>
          <a:xfrm rot="5400000">
            <a:off x="-1708136" y="3223750"/>
            <a:ext cx="4114800" cy="410501"/>
          </a:xfrm>
          <a:prstGeom prst="rect">
            <a:avLst/>
          </a:prstGeom>
        </p:spPr>
        <p:txBody>
          <a:bodyPr vert="horz" lIns="91440" tIns="45720" rIns="91440" bIns="45720" rtlCol="0" anchor="ctr"/>
          <a:lstStyle>
            <a:lvl1pPr algn="ctr">
              <a:defRPr sz="900" cap="all" spc="300" baseline="0">
                <a:solidFill>
                  <a:schemeClr val="tx2">
                    <a:lumMod val="75000"/>
                    <a:lumOff val="25000"/>
                  </a:schemeClr>
                </a:solidFill>
                <a:latin typeface="+mn-lt"/>
              </a:defRPr>
            </a:lvl1pPr>
          </a:lstStyle>
          <a:p>
            <a:r>
              <a:rPr lang="en-US" dirty="0"/>
              <a:t>Sample Footer Text</a:t>
            </a:r>
          </a:p>
        </p:txBody>
      </p:sp>
      <p:sp>
        <p:nvSpPr>
          <p:cNvPr id="6" name="Slide Number Placeholder 5">
            <a:extLst>
              <a:ext uri="{FF2B5EF4-FFF2-40B4-BE49-F238E27FC236}">
                <a16:creationId xmlns:a16="http://schemas.microsoft.com/office/drawing/2014/main" id="{E572C732-0E3E-49E0-A72E-D4C08CB4455A}"/>
              </a:ext>
            </a:extLst>
          </p:cNvPr>
          <p:cNvSpPr>
            <a:spLocks noGrp="1"/>
          </p:cNvSpPr>
          <p:nvPr>
            <p:ph type="sldNum" sz="quarter" idx="4"/>
          </p:nvPr>
        </p:nvSpPr>
        <p:spPr>
          <a:xfrm>
            <a:off x="11116340" y="6356350"/>
            <a:ext cx="871868" cy="365125"/>
          </a:xfrm>
          <a:prstGeom prst="rect">
            <a:avLst/>
          </a:prstGeom>
        </p:spPr>
        <p:txBody>
          <a:bodyPr vert="horz" lIns="91440" tIns="45720" rIns="91440" bIns="45720" rtlCol="0" anchor="ctr"/>
          <a:lstStyle>
            <a:lvl1pPr algn="r">
              <a:defRPr sz="900" spc="300">
                <a:solidFill>
                  <a:schemeClr val="tx2">
                    <a:lumMod val="75000"/>
                    <a:lumOff val="25000"/>
                  </a:schemeClr>
                </a:solidFill>
                <a:latin typeface="+mn-lt"/>
              </a:defRPr>
            </a:lvl1pPr>
          </a:lstStyle>
          <a:p>
            <a:fld id="{F8E28480-1C08-4458-AD97-0283E6FFD09D}" type="slidenum">
              <a:rPr lang="en-US" smtClean="0"/>
              <a:pPr/>
              <a:t>‹#›</a:t>
            </a:fld>
            <a:endParaRPr lang="en-US"/>
          </a:p>
        </p:txBody>
      </p:sp>
    </p:spTree>
    <p:extLst>
      <p:ext uri="{BB962C8B-B14F-4D97-AF65-F5344CB8AC3E}">
        <p14:creationId xmlns:p14="http://schemas.microsoft.com/office/powerpoint/2010/main" val="1422141047"/>
      </p:ext>
    </p:extLst>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Lst>
  <p:hf sldNum="0" hdr="0" ftr="0" dt="0"/>
  <p:txStyles>
    <p:titleStyle>
      <a:lvl1pPr algn="l" defTabSz="914400" rtl="0" eaLnBrk="1" latinLnBrk="0" hangingPunct="1">
        <a:lnSpc>
          <a:spcPct val="90000"/>
        </a:lnSpc>
        <a:spcBef>
          <a:spcPct val="0"/>
        </a:spcBef>
        <a:buNone/>
        <a:defRPr sz="3600" kern="1200">
          <a:solidFill>
            <a:schemeClr val="tx2"/>
          </a:solidFill>
          <a:latin typeface="+mj-lt"/>
          <a:ea typeface="+mj-ea"/>
          <a:cs typeface="+mj-cs"/>
        </a:defRPr>
      </a:lvl1pPr>
    </p:titleStyle>
    <p:bodyStyle>
      <a:lvl1pPr marL="228600" indent="-228600" algn="l" defTabSz="914400" rtl="0" eaLnBrk="1" latinLnBrk="0" hangingPunct="1">
        <a:lnSpc>
          <a:spcPct val="100000"/>
        </a:lnSpc>
        <a:spcBef>
          <a:spcPts val="1000"/>
        </a:spcBef>
        <a:buSzPct val="70000"/>
        <a:buFont typeface="Arial" panose="020B0604020202020204" pitchFamily="34" charset="0"/>
        <a:buChar char="•"/>
        <a:defRPr sz="2400" kern="1200">
          <a:solidFill>
            <a:schemeClr val="tx2"/>
          </a:solidFill>
          <a:latin typeface="+mj-lt"/>
          <a:ea typeface="+mn-ea"/>
          <a:cs typeface="+mn-cs"/>
        </a:defRPr>
      </a:lvl1pPr>
      <a:lvl2pPr marL="685800" indent="-228600" algn="l" defTabSz="914400" rtl="0" eaLnBrk="1" latinLnBrk="0" hangingPunct="1">
        <a:lnSpc>
          <a:spcPct val="100000"/>
        </a:lnSpc>
        <a:spcBef>
          <a:spcPts val="500"/>
        </a:spcBef>
        <a:buSzPct val="70000"/>
        <a:buFont typeface="Arial" panose="020B0604020202020204" pitchFamily="34" charset="0"/>
        <a:buChar char="•"/>
        <a:defRPr sz="2000" kern="1200">
          <a:solidFill>
            <a:schemeClr val="tx2"/>
          </a:solidFill>
          <a:latin typeface="+mj-lt"/>
          <a:ea typeface="+mn-ea"/>
          <a:cs typeface="+mn-cs"/>
        </a:defRPr>
      </a:lvl2pPr>
      <a:lvl3pPr marL="1143000" indent="-228600" algn="l" defTabSz="914400" rtl="0" eaLnBrk="1" latinLnBrk="0" hangingPunct="1">
        <a:lnSpc>
          <a:spcPct val="100000"/>
        </a:lnSpc>
        <a:spcBef>
          <a:spcPts val="500"/>
        </a:spcBef>
        <a:buSzPct val="70000"/>
        <a:buFont typeface="Arial" panose="020B0604020202020204" pitchFamily="34" charset="0"/>
        <a:buChar char="•"/>
        <a:defRPr sz="1800" kern="1200">
          <a:solidFill>
            <a:schemeClr val="tx2"/>
          </a:solidFill>
          <a:latin typeface="+mj-lt"/>
          <a:ea typeface="+mn-ea"/>
          <a:cs typeface="+mn-cs"/>
        </a:defRPr>
      </a:lvl3pPr>
      <a:lvl4pPr marL="16002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4pPr>
      <a:lvl5pPr marL="2057400" indent="-228600" algn="l" defTabSz="914400" rtl="0" eaLnBrk="1" latinLnBrk="0" hangingPunct="1">
        <a:lnSpc>
          <a:spcPct val="100000"/>
        </a:lnSpc>
        <a:spcBef>
          <a:spcPts val="500"/>
        </a:spcBef>
        <a:buSzPct val="70000"/>
        <a:buFont typeface="Arial" panose="020B0604020202020204" pitchFamily="34" charset="0"/>
        <a:buChar char="•"/>
        <a:defRPr sz="1600" kern="1200">
          <a:solidFill>
            <a:schemeClr val="tx2"/>
          </a:solidFill>
          <a:latin typeface="+mj-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5.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591C9781-1BFB-4400-A1AC-1BEAE67287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a:extLst>
              <a:ext uri="{FF2B5EF4-FFF2-40B4-BE49-F238E27FC236}">
                <a16:creationId xmlns:a16="http://schemas.microsoft.com/office/drawing/2014/main" id="{CAB32CAD-5F08-4EE4-B80D-A9E62A650F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67818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9AF9DF9-6F2F-D1EE-3217-956EBF7F7E25}"/>
              </a:ext>
            </a:extLst>
          </p:cNvPr>
          <p:cNvSpPr>
            <a:spLocks noGrp="1"/>
          </p:cNvSpPr>
          <p:nvPr>
            <p:ph type="ctrTitle"/>
          </p:nvPr>
        </p:nvSpPr>
        <p:spPr>
          <a:xfrm>
            <a:off x="1637552" y="1371599"/>
            <a:ext cx="5020236" cy="2360429"/>
          </a:xfrm>
        </p:spPr>
        <p:txBody>
          <a:bodyPr>
            <a:normAutofit fontScale="90000"/>
          </a:bodyPr>
          <a:lstStyle/>
          <a:p>
            <a:r>
              <a:rPr lang="en-GB" sz="2000" b="1" dirty="0">
                <a:solidFill>
                  <a:schemeClr val="bg2"/>
                </a:solidFill>
              </a:rPr>
              <a:t>Summary Highlights </a:t>
            </a:r>
            <a:br>
              <a:rPr lang="en-GB" sz="2000" b="1" dirty="0">
                <a:solidFill>
                  <a:schemeClr val="bg2"/>
                </a:solidFill>
              </a:rPr>
            </a:br>
            <a:br>
              <a:rPr lang="en-GB" sz="2000" b="1" dirty="0">
                <a:solidFill>
                  <a:schemeClr val="bg2"/>
                </a:solidFill>
              </a:rPr>
            </a:br>
            <a:r>
              <a:rPr lang="en-GB" sz="2000" b="1" dirty="0">
                <a:solidFill>
                  <a:schemeClr val="bg2"/>
                </a:solidFill>
              </a:rPr>
              <a:t>on the </a:t>
            </a:r>
            <a:br>
              <a:rPr lang="en-GB" sz="2000" dirty="0">
                <a:solidFill>
                  <a:schemeClr val="bg2"/>
                </a:solidFill>
              </a:rPr>
            </a:br>
            <a:br>
              <a:rPr lang="en-GB" sz="2000" dirty="0">
                <a:solidFill>
                  <a:schemeClr val="bg2"/>
                </a:solidFill>
              </a:rPr>
            </a:br>
            <a:r>
              <a:rPr lang="en-GB" sz="2000" i="1" dirty="0">
                <a:solidFill>
                  <a:schemeClr val="bg2"/>
                </a:solidFill>
              </a:rPr>
              <a:t>GOVERNMENT OF THE REPUBLIC OF NAMIBIA CIVIC ORGANISATIONS PARTNERSHIP POLICY </a:t>
            </a:r>
            <a:br>
              <a:rPr lang="en-GB" sz="2000" i="1" dirty="0">
                <a:solidFill>
                  <a:schemeClr val="bg2"/>
                </a:solidFill>
              </a:rPr>
            </a:br>
            <a:r>
              <a:rPr lang="en-GB" sz="2000" dirty="0">
                <a:solidFill>
                  <a:schemeClr val="bg2"/>
                </a:solidFill>
              </a:rPr>
              <a:t>December 2005</a:t>
            </a:r>
            <a:endParaRPr lang="en-NA" sz="2000" dirty="0">
              <a:solidFill>
                <a:schemeClr val="bg2"/>
              </a:solidFill>
            </a:endParaRPr>
          </a:p>
        </p:txBody>
      </p:sp>
      <p:sp>
        <p:nvSpPr>
          <p:cNvPr id="3" name="Subtitle 2">
            <a:extLst>
              <a:ext uri="{FF2B5EF4-FFF2-40B4-BE49-F238E27FC236}">
                <a16:creationId xmlns:a16="http://schemas.microsoft.com/office/drawing/2014/main" id="{E768B749-7CC9-46BA-C6DB-694D70ECA65F}"/>
              </a:ext>
            </a:extLst>
          </p:cNvPr>
          <p:cNvSpPr>
            <a:spLocks noGrp="1"/>
          </p:cNvSpPr>
          <p:nvPr>
            <p:ph type="subTitle" idx="1"/>
          </p:nvPr>
        </p:nvSpPr>
        <p:spPr>
          <a:xfrm>
            <a:off x="933857" y="4435818"/>
            <a:ext cx="6429983" cy="1614791"/>
          </a:xfrm>
        </p:spPr>
        <p:txBody>
          <a:bodyPr>
            <a:normAutofit/>
          </a:bodyPr>
          <a:lstStyle/>
          <a:p>
            <a:r>
              <a:rPr lang="en-US" dirty="0">
                <a:solidFill>
                  <a:schemeClr val="bg1"/>
                </a:solidFill>
              </a:rPr>
              <a:t>22</a:t>
            </a:r>
            <a:r>
              <a:rPr lang="en-US" baseline="30000" dirty="0">
                <a:solidFill>
                  <a:schemeClr val="bg1"/>
                </a:solidFill>
              </a:rPr>
              <a:t>nd</a:t>
            </a:r>
            <a:r>
              <a:rPr lang="en-US" dirty="0">
                <a:solidFill>
                  <a:schemeClr val="bg1"/>
                </a:solidFill>
              </a:rPr>
              <a:t> August 2022, by Ronny Dempers ,from Namibia Development Trust </a:t>
            </a:r>
            <a:endParaRPr lang="en-NA" dirty="0">
              <a:solidFill>
                <a:schemeClr val="bg1"/>
              </a:solidFill>
            </a:endParaRPr>
          </a:p>
        </p:txBody>
      </p:sp>
      <p:pic>
        <p:nvPicPr>
          <p:cNvPr id="4" name="Picture 3" descr="Background pattern&#10;&#10;Description automatically generated">
            <a:extLst>
              <a:ext uri="{FF2B5EF4-FFF2-40B4-BE49-F238E27FC236}">
                <a16:creationId xmlns:a16="http://schemas.microsoft.com/office/drawing/2014/main" id="{C31E2B7D-98CF-9A4C-F027-44B559B7F96D}"/>
              </a:ext>
            </a:extLst>
          </p:cNvPr>
          <p:cNvPicPr>
            <a:picLocks noChangeAspect="1"/>
          </p:cNvPicPr>
          <p:nvPr/>
        </p:nvPicPr>
        <p:blipFill rotWithShape="1">
          <a:blip r:embed="rId2"/>
          <a:srcRect l="30037" r="40518"/>
          <a:stretch/>
        </p:blipFill>
        <p:spPr>
          <a:xfrm>
            <a:off x="8153401" y="10"/>
            <a:ext cx="4038600" cy="6857990"/>
          </a:xfrm>
          <a:prstGeom prst="rect">
            <a:avLst/>
          </a:prstGeom>
        </p:spPr>
      </p:pic>
    </p:spTree>
    <p:extLst>
      <p:ext uri="{BB962C8B-B14F-4D97-AF65-F5344CB8AC3E}">
        <p14:creationId xmlns:p14="http://schemas.microsoft.com/office/powerpoint/2010/main" val="301615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type="lt">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A2FB57-4003-B8F3-949B-63905307F0A5}"/>
              </a:ext>
            </a:extLst>
          </p:cNvPr>
          <p:cNvSpPr>
            <a:spLocks noGrp="1"/>
          </p:cNvSpPr>
          <p:nvPr>
            <p:ph type="title"/>
          </p:nvPr>
        </p:nvSpPr>
        <p:spPr>
          <a:xfrm>
            <a:off x="175097" y="359923"/>
            <a:ext cx="11789923" cy="836579"/>
          </a:xfrm>
        </p:spPr>
        <p:txBody>
          <a:bodyPr/>
          <a:lstStyle/>
          <a:p>
            <a:r>
              <a:rPr kumimoji="0" lang="en-GB" sz="2200" b="1" i="0" u="none" strike="noStrike" kern="1200" cap="none" spc="0" normalizeH="0" baseline="0" noProof="0" dirty="0">
                <a:ln>
                  <a:noFill/>
                </a:ln>
                <a:solidFill>
                  <a:srgbClr val="293737"/>
                </a:solidFill>
                <a:effectLst/>
                <a:uLnTx/>
                <a:uFillTx/>
                <a:latin typeface="Goudy Old Style"/>
                <a:ea typeface="+mn-ea"/>
                <a:cs typeface="+mn-cs"/>
              </a:rPr>
              <a:t>The term </a:t>
            </a:r>
            <a:r>
              <a:rPr kumimoji="0" lang="en-GB" sz="2200" b="1" i="0" u="none" strike="noStrike" kern="1200" cap="none" spc="0" normalizeH="0" baseline="0" noProof="0" dirty="0" err="1">
                <a:ln>
                  <a:noFill/>
                </a:ln>
                <a:solidFill>
                  <a:srgbClr val="293737"/>
                </a:solidFill>
                <a:effectLst/>
                <a:uLnTx/>
                <a:uFillTx/>
                <a:latin typeface="Goudy Old Style"/>
                <a:ea typeface="+mn-ea"/>
                <a:cs typeface="+mn-cs"/>
              </a:rPr>
              <a:t>ʻcivic</a:t>
            </a:r>
            <a:r>
              <a:rPr kumimoji="0" lang="en-GB" sz="2200" b="1" i="0" u="none" strike="noStrike" kern="1200" cap="none" spc="0" normalizeH="0" baseline="0" noProof="0" dirty="0">
                <a:ln>
                  <a:noFill/>
                </a:ln>
                <a:solidFill>
                  <a:srgbClr val="293737"/>
                </a:solidFill>
                <a:effectLst/>
                <a:uLnTx/>
                <a:uFillTx/>
                <a:latin typeface="Goudy Old Style"/>
                <a:ea typeface="+mn-ea"/>
                <a:cs typeface="+mn-cs"/>
              </a:rPr>
              <a:t> </a:t>
            </a:r>
            <a:r>
              <a:rPr kumimoji="0" lang="en-GB" sz="2200" b="1" i="0" u="none" strike="noStrike" kern="1200" cap="none" spc="0" normalizeH="0" baseline="0" noProof="0" dirty="0" err="1">
                <a:ln>
                  <a:noFill/>
                </a:ln>
                <a:solidFill>
                  <a:srgbClr val="293737"/>
                </a:solidFill>
                <a:effectLst/>
                <a:uLnTx/>
                <a:uFillTx/>
                <a:latin typeface="Goudy Old Style"/>
                <a:ea typeface="+mn-ea"/>
                <a:cs typeface="+mn-cs"/>
              </a:rPr>
              <a:t>organisationsʼ</a:t>
            </a:r>
            <a:endParaRPr lang="en-NA" b="1" dirty="0"/>
          </a:p>
        </p:txBody>
      </p:sp>
      <p:sp>
        <p:nvSpPr>
          <p:cNvPr id="3" name="Content Placeholder 2">
            <a:extLst>
              <a:ext uri="{FF2B5EF4-FFF2-40B4-BE49-F238E27FC236}">
                <a16:creationId xmlns:a16="http://schemas.microsoft.com/office/drawing/2014/main" id="{92067EA6-6E87-150B-81C7-9F45D85E9F1F}"/>
              </a:ext>
            </a:extLst>
          </p:cNvPr>
          <p:cNvSpPr>
            <a:spLocks noGrp="1"/>
          </p:cNvSpPr>
          <p:nvPr>
            <p:ph idx="1"/>
          </p:nvPr>
        </p:nvSpPr>
        <p:spPr>
          <a:xfrm>
            <a:off x="175096" y="1391054"/>
            <a:ext cx="11896929" cy="5291847"/>
          </a:xfrm>
        </p:spPr>
        <p:txBody>
          <a:bodyPr>
            <a:normAutofit fontScale="85000" lnSpcReduction="20000"/>
          </a:bodyPr>
          <a:lstStyle/>
          <a:p>
            <a:r>
              <a:rPr lang="en-GB" dirty="0"/>
              <a:t>refers to a wide range of organisations found at all levels of civil society between the individual or family and the state, and which become involved in activities that pursue the interests of their members, sponsors and/or beneficiaries. </a:t>
            </a:r>
          </a:p>
          <a:p>
            <a:pPr marL="0" indent="0">
              <a:buNone/>
            </a:pPr>
            <a:endParaRPr lang="en-GB" dirty="0"/>
          </a:p>
          <a:p>
            <a:r>
              <a:rPr lang="en-GB" dirty="0"/>
              <a:t>These include NGOs, Community-Based Organisations (CBOs), various clubs (such as service clubs and sporting clubs) and interest-groups (such as trusts, foundations, </a:t>
            </a:r>
            <a:r>
              <a:rPr lang="en-GB" dirty="0" err="1"/>
              <a:t>womenʼs</a:t>
            </a:r>
            <a:r>
              <a:rPr lang="en-GB" dirty="0"/>
              <a:t> groups, trade unions, chambers of commerce, </a:t>
            </a:r>
            <a:r>
              <a:rPr lang="en-GB" dirty="0" err="1"/>
              <a:t>hawkersʼ</a:t>
            </a:r>
            <a:r>
              <a:rPr lang="en-GB" dirty="0"/>
              <a:t> organisations, and faith organisations). </a:t>
            </a:r>
          </a:p>
          <a:p>
            <a:endParaRPr lang="en-GB" dirty="0"/>
          </a:p>
          <a:p>
            <a:r>
              <a:rPr lang="en-GB" dirty="0"/>
              <a:t>Individual businesses, which are part of </a:t>
            </a:r>
            <a:r>
              <a:rPr lang="en-GB" dirty="0" err="1"/>
              <a:t>societyʼs</a:t>
            </a:r>
            <a:r>
              <a:rPr lang="en-GB" dirty="0"/>
              <a:t> economic structure, </a:t>
            </a:r>
            <a:r>
              <a:rPr lang="en-GB" b="1" dirty="0"/>
              <a:t>are excluded </a:t>
            </a:r>
            <a:r>
              <a:rPr lang="en-GB" dirty="0"/>
              <a:t>from this definition. </a:t>
            </a:r>
          </a:p>
          <a:p>
            <a:endParaRPr lang="en-GB" dirty="0"/>
          </a:p>
          <a:p>
            <a:r>
              <a:rPr lang="en-GB" dirty="0"/>
              <a:t>It should be noted that the term </a:t>
            </a:r>
            <a:r>
              <a:rPr lang="en-GB" dirty="0" err="1"/>
              <a:t>ʻCivil</a:t>
            </a:r>
            <a:r>
              <a:rPr lang="en-GB" dirty="0"/>
              <a:t> Society </a:t>
            </a:r>
            <a:r>
              <a:rPr lang="en-GB" dirty="0" err="1"/>
              <a:t>Organisationʼ</a:t>
            </a:r>
            <a:r>
              <a:rPr lang="en-GB" dirty="0"/>
              <a:t> (or CSO) has not been used in this policy document for the avoidance of ambiguity. </a:t>
            </a:r>
          </a:p>
          <a:p>
            <a:pPr marL="0" indent="0">
              <a:buNone/>
            </a:pPr>
            <a:endParaRPr lang="en-GB" dirty="0"/>
          </a:p>
          <a:p>
            <a:r>
              <a:rPr lang="en-GB" dirty="0"/>
              <a:t>Under NDP2, CSO was used to describe networks and mass membership organisations, but not NGOs or CBOs. Under this policy, </a:t>
            </a:r>
            <a:r>
              <a:rPr lang="en-GB" b="1" dirty="0"/>
              <a:t>Civic Organisations refers to ALL the organisations of civil society, including CBOs and NGOs</a:t>
            </a:r>
            <a:endParaRPr lang="en-NA" b="1" dirty="0"/>
          </a:p>
        </p:txBody>
      </p:sp>
    </p:spTree>
    <p:extLst>
      <p:ext uri="{BB962C8B-B14F-4D97-AF65-F5344CB8AC3E}">
        <p14:creationId xmlns:p14="http://schemas.microsoft.com/office/powerpoint/2010/main" val="230239176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8E9F8D-1AF7-690B-C725-B58A1FA6B707}"/>
              </a:ext>
            </a:extLst>
          </p:cNvPr>
          <p:cNvSpPr>
            <a:spLocks noGrp="1"/>
          </p:cNvSpPr>
          <p:nvPr>
            <p:ph type="title"/>
          </p:nvPr>
        </p:nvSpPr>
        <p:spPr>
          <a:xfrm>
            <a:off x="165370" y="340468"/>
            <a:ext cx="11896928" cy="632298"/>
          </a:xfrm>
        </p:spPr>
        <p:txBody>
          <a:bodyPr/>
          <a:lstStyle/>
          <a:p>
            <a:r>
              <a:rPr kumimoji="0" lang="en-GB" sz="2400" b="1" i="0" u="none" strike="noStrike" kern="1200" cap="none" spc="0" normalizeH="0" baseline="0" noProof="0" dirty="0">
                <a:ln>
                  <a:noFill/>
                </a:ln>
                <a:solidFill>
                  <a:srgbClr val="293737"/>
                </a:solidFill>
                <a:effectLst/>
                <a:uLnTx/>
                <a:uFillTx/>
                <a:latin typeface="Goudy Old Style"/>
                <a:ea typeface="+mn-ea"/>
                <a:cs typeface="+mn-cs"/>
              </a:rPr>
              <a:t>Civic organisations have the following characteristics in common</a:t>
            </a:r>
            <a:endParaRPr lang="en-NA" b="1" dirty="0"/>
          </a:p>
        </p:txBody>
      </p:sp>
      <p:sp>
        <p:nvSpPr>
          <p:cNvPr id="3" name="Content Placeholder 2">
            <a:extLst>
              <a:ext uri="{FF2B5EF4-FFF2-40B4-BE49-F238E27FC236}">
                <a16:creationId xmlns:a16="http://schemas.microsoft.com/office/drawing/2014/main" id="{110A79BA-7C25-94C8-5081-F4A8FDA03EA8}"/>
              </a:ext>
            </a:extLst>
          </p:cNvPr>
          <p:cNvSpPr>
            <a:spLocks noGrp="1"/>
          </p:cNvSpPr>
          <p:nvPr>
            <p:ph idx="1"/>
          </p:nvPr>
        </p:nvSpPr>
        <p:spPr>
          <a:xfrm>
            <a:off x="165370" y="1264596"/>
            <a:ext cx="11770467" cy="5418306"/>
          </a:xfrm>
        </p:spPr>
        <p:txBody>
          <a:bodyPr>
            <a:normAutofit fontScale="92500" lnSpcReduction="20000"/>
          </a:bodyPr>
          <a:lstStyle/>
          <a:p>
            <a:r>
              <a:rPr lang="en-GB" dirty="0"/>
              <a:t>They are non-profit distributing</a:t>
            </a:r>
          </a:p>
          <a:p>
            <a:pPr marL="0" indent="0">
              <a:buNone/>
            </a:pPr>
            <a:endParaRPr lang="en-GB" dirty="0"/>
          </a:p>
          <a:p>
            <a:r>
              <a:rPr lang="en-GB" dirty="0"/>
              <a:t>They operate in the public interest or in the interest of their members and/or sponsors.</a:t>
            </a:r>
          </a:p>
          <a:p>
            <a:pPr marL="0" indent="0">
              <a:buNone/>
            </a:pPr>
            <a:r>
              <a:rPr lang="en-GB" dirty="0"/>
              <a:t> </a:t>
            </a:r>
          </a:p>
          <a:p>
            <a:r>
              <a:rPr lang="en-GB" dirty="0"/>
              <a:t>They adhere to democratic structures. </a:t>
            </a:r>
          </a:p>
          <a:p>
            <a:endParaRPr lang="en-GB" dirty="0"/>
          </a:p>
          <a:p>
            <a:r>
              <a:rPr lang="en-GB" dirty="0"/>
              <a:t>Involvement is voluntary. </a:t>
            </a:r>
          </a:p>
          <a:p>
            <a:endParaRPr lang="en-GB" dirty="0"/>
          </a:p>
          <a:p>
            <a:r>
              <a:rPr lang="en-GB" dirty="0"/>
              <a:t>They portray high levels of participation. </a:t>
            </a:r>
          </a:p>
          <a:p>
            <a:endParaRPr lang="en-GB" dirty="0"/>
          </a:p>
          <a:p>
            <a:r>
              <a:rPr lang="en-GB" dirty="0"/>
              <a:t>They emphasise empowerment of beneficiaries. </a:t>
            </a:r>
          </a:p>
          <a:p>
            <a:endParaRPr lang="en-GB" dirty="0"/>
          </a:p>
          <a:p>
            <a:r>
              <a:rPr lang="en-GB" dirty="0"/>
              <a:t>They operate independently (both financially and administratively) from the state and donors</a:t>
            </a:r>
            <a:endParaRPr lang="en-NA" dirty="0"/>
          </a:p>
        </p:txBody>
      </p:sp>
    </p:spTree>
    <p:extLst>
      <p:ext uri="{BB962C8B-B14F-4D97-AF65-F5344CB8AC3E}">
        <p14:creationId xmlns:p14="http://schemas.microsoft.com/office/powerpoint/2010/main" val="1946636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E18CA-FBF4-3F65-D25F-DDA37A1CF256}"/>
              </a:ext>
            </a:extLst>
          </p:cNvPr>
          <p:cNvSpPr>
            <a:spLocks noGrp="1"/>
          </p:cNvSpPr>
          <p:nvPr>
            <p:ph type="title"/>
          </p:nvPr>
        </p:nvSpPr>
        <p:spPr>
          <a:xfrm>
            <a:off x="233464" y="145915"/>
            <a:ext cx="11799649" cy="1385821"/>
          </a:xfrm>
        </p:spPr>
        <p:txBody>
          <a:bodyPr>
            <a:normAutofit/>
          </a:bodyPr>
          <a:lstStyle/>
          <a:p>
            <a:r>
              <a:rPr kumimoji="0" lang="en-GB" sz="3200" b="0" i="0" u="none" strike="noStrike" kern="1200" cap="none" spc="0" normalizeH="0" baseline="0" noProof="0" dirty="0">
                <a:ln>
                  <a:noFill/>
                </a:ln>
                <a:solidFill>
                  <a:srgbClr val="293737"/>
                </a:solidFill>
                <a:effectLst/>
                <a:uLnTx/>
                <a:uFillTx/>
                <a:latin typeface="Goudy Old Style"/>
                <a:ea typeface="+mn-ea"/>
                <a:cs typeface="+mn-cs"/>
              </a:rPr>
              <a:t>Government and Intermediary Organisations</a:t>
            </a:r>
            <a:endParaRPr lang="en-NA" sz="3200" dirty="0"/>
          </a:p>
        </p:txBody>
      </p:sp>
      <p:sp>
        <p:nvSpPr>
          <p:cNvPr id="3" name="Content Placeholder 2">
            <a:extLst>
              <a:ext uri="{FF2B5EF4-FFF2-40B4-BE49-F238E27FC236}">
                <a16:creationId xmlns:a16="http://schemas.microsoft.com/office/drawing/2014/main" id="{553B3F31-3965-B000-ED52-7AD9D1A19C1A}"/>
              </a:ext>
            </a:extLst>
          </p:cNvPr>
          <p:cNvSpPr>
            <a:spLocks noGrp="1"/>
          </p:cNvSpPr>
          <p:nvPr>
            <p:ph sz="half" idx="1"/>
          </p:nvPr>
        </p:nvSpPr>
        <p:spPr>
          <a:xfrm>
            <a:off x="77822" y="1614791"/>
            <a:ext cx="5863458" cy="5359941"/>
          </a:xfrm>
        </p:spPr>
        <p:txBody>
          <a:bodyPr>
            <a:noAutofit/>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293737"/>
                </a:solidFill>
                <a:effectLst/>
                <a:uLnTx/>
                <a:uFillTx/>
                <a:latin typeface="Goudy Old Style"/>
                <a:ea typeface="+mn-ea"/>
                <a:cs typeface="+mn-cs"/>
              </a:rPr>
              <a:t>The Government and its agencies assume the responsibility to stay in close contact with citizens, either directly or through civil society and its civic organisations.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293737"/>
                </a:solidFill>
                <a:effectLst/>
                <a:uLnTx/>
                <a:uFillTx/>
                <a:latin typeface="Goudy Old Style"/>
                <a:ea typeface="+mn-ea"/>
                <a:cs typeface="+mn-cs"/>
              </a:rPr>
              <a:t>The Office of the President through the NPC plans and directs the course of development and interacts closely with civil society.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293737"/>
                </a:solidFill>
                <a:effectLst/>
                <a:uLnTx/>
                <a:uFillTx/>
                <a:latin typeface="Goudy Old Style"/>
                <a:ea typeface="+mn-ea"/>
                <a:cs typeface="+mn-cs"/>
              </a:rPr>
              <a:t>In addition, the office initiates fora, platforms and commissions in which the opportunity exists to discuss and make recommendations of national importance.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293737"/>
                </a:solidFill>
                <a:effectLst/>
                <a:uLnTx/>
                <a:uFillTx/>
                <a:latin typeface="Goudy Old Style"/>
                <a:ea typeface="+mn-ea"/>
                <a:cs typeface="+mn-cs"/>
              </a:rPr>
              <a:t>The Presidential Economic Advisory Committee (PEAC), Presidential Commissions, the drafting of </a:t>
            </a:r>
            <a:r>
              <a:rPr kumimoji="0" lang="en-GB" sz="1800" b="0" i="0" u="none" strike="noStrike" kern="1200" cap="none" spc="0" normalizeH="0" baseline="0" noProof="0" dirty="0" err="1">
                <a:ln>
                  <a:noFill/>
                </a:ln>
                <a:solidFill>
                  <a:srgbClr val="293737"/>
                </a:solidFill>
                <a:effectLst/>
                <a:uLnTx/>
                <a:uFillTx/>
                <a:latin typeface="Goudy Old Style"/>
                <a:ea typeface="+mn-ea"/>
                <a:cs typeface="+mn-cs"/>
              </a:rPr>
              <a:t>ʻVision</a:t>
            </a:r>
            <a:r>
              <a:rPr kumimoji="0" lang="en-GB" sz="1800" b="0" i="0" u="none" strike="noStrike" kern="1200" cap="none" spc="0" normalizeH="0" baseline="0" noProof="0" dirty="0">
                <a:ln>
                  <a:noFill/>
                </a:ln>
                <a:solidFill>
                  <a:srgbClr val="293737"/>
                </a:solidFill>
                <a:effectLst/>
                <a:uLnTx/>
                <a:uFillTx/>
                <a:latin typeface="Goudy Old Style"/>
                <a:ea typeface="+mn-ea"/>
                <a:cs typeface="+mn-cs"/>
              </a:rPr>
              <a:t> 2030ʼ and the </a:t>
            </a:r>
            <a:r>
              <a:rPr kumimoji="0" lang="en-GB" sz="1800" b="0" i="0" u="none" strike="noStrike" kern="1200" cap="none" spc="0" normalizeH="0" baseline="0" noProof="0" dirty="0" err="1">
                <a:ln>
                  <a:noFill/>
                </a:ln>
                <a:solidFill>
                  <a:srgbClr val="293737"/>
                </a:solidFill>
                <a:effectLst/>
                <a:uLnTx/>
                <a:uFillTx/>
                <a:latin typeface="Goudy Old Style"/>
                <a:ea typeface="+mn-ea"/>
                <a:cs typeface="+mn-cs"/>
              </a:rPr>
              <a:t>ʻSmart</a:t>
            </a:r>
            <a:r>
              <a:rPr kumimoji="0" lang="en-GB" sz="1800" b="0" i="0" u="none" strike="noStrike" kern="1200" cap="none" spc="0" normalizeH="0" baseline="0" noProof="0" dirty="0">
                <a:ln>
                  <a:noFill/>
                </a:ln>
                <a:solidFill>
                  <a:srgbClr val="293737"/>
                </a:solidFill>
                <a:effectLst/>
                <a:uLnTx/>
                <a:uFillTx/>
                <a:latin typeface="Goudy Old Style"/>
                <a:ea typeface="+mn-ea"/>
                <a:cs typeface="+mn-cs"/>
              </a:rPr>
              <a:t> </a:t>
            </a:r>
            <a:r>
              <a:rPr kumimoji="0" lang="en-GB" sz="1800" b="0" i="0" u="none" strike="noStrike" kern="1200" cap="none" spc="0" normalizeH="0" baseline="0" noProof="0" dirty="0" err="1">
                <a:ln>
                  <a:noFill/>
                </a:ln>
                <a:solidFill>
                  <a:srgbClr val="293737"/>
                </a:solidFill>
                <a:effectLst/>
                <a:uLnTx/>
                <a:uFillTx/>
                <a:latin typeface="Goudy Old Style"/>
                <a:ea typeface="+mn-ea"/>
                <a:cs typeface="+mn-cs"/>
              </a:rPr>
              <a:t>Partnershipʼ</a:t>
            </a:r>
            <a:r>
              <a:rPr kumimoji="0" lang="en-GB" sz="1800" b="0" i="0" u="none" strike="noStrike" kern="1200" cap="none" spc="0" normalizeH="0" baseline="0" noProof="0" dirty="0">
                <a:ln>
                  <a:noFill/>
                </a:ln>
                <a:solidFill>
                  <a:srgbClr val="293737"/>
                </a:solidFill>
                <a:effectLst/>
                <a:uLnTx/>
                <a:uFillTx/>
                <a:latin typeface="Goudy Old Style"/>
                <a:ea typeface="+mn-ea"/>
                <a:cs typeface="+mn-cs"/>
              </a:rPr>
              <a:t> concept are examples. </a:t>
            </a:r>
            <a:endParaRPr lang="en-GB" sz="1800" dirty="0">
              <a:solidFill>
                <a:srgbClr val="293737"/>
              </a:solidFill>
              <a:latin typeface="Goudy Old Style"/>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800" b="0" i="0" u="none" strike="noStrike" kern="1200" cap="none" spc="0" normalizeH="0" baseline="0" noProof="0" dirty="0">
                <a:ln>
                  <a:noFill/>
                </a:ln>
                <a:solidFill>
                  <a:srgbClr val="293737"/>
                </a:solidFill>
                <a:effectLst/>
                <a:uLnTx/>
                <a:uFillTx/>
                <a:latin typeface="Goudy Old Style"/>
                <a:ea typeface="+mn-ea"/>
                <a:cs typeface="+mn-cs"/>
              </a:rPr>
              <a:t>The Parliament as the legislative arm of the Government consults citizens prior to the promulgation of laws through Parliamentary Standing Committees, which arrange public meetings and hearings.</a:t>
            </a:r>
            <a:r>
              <a:rPr kumimoji="0" lang="en-GB" sz="1400" b="0" i="0" u="none" strike="noStrike" kern="1200" cap="none" spc="0" normalizeH="0" baseline="0" noProof="0" dirty="0">
                <a:ln>
                  <a:noFill/>
                </a:ln>
                <a:solidFill>
                  <a:srgbClr val="293737"/>
                </a:solidFill>
                <a:effectLst/>
                <a:uLnTx/>
                <a:uFillTx/>
                <a:latin typeface="Goudy Old Style"/>
                <a:ea typeface="+mn-ea"/>
                <a:cs typeface="+mn-cs"/>
              </a:rPr>
              <a:t> </a:t>
            </a:r>
            <a:endParaRPr lang="en-NA" sz="1800" dirty="0"/>
          </a:p>
        </p:txBody>
      </p:sp>
      <p:sp>
        <p:nvSpPr>
          <p:cNvPr id="4" name="Content Placeholder 3">
            <a:extLst>
              <a:ext uri="{FF2B5EF4-FFF2-40B4-BE49-F238E27FC236}">
                <a16:creationId xmlns:a16="http://schemas.microsoft.com/office/drawing/2014/main" id="{03491A8E-927D-C907-3139-348561215BD1}"/>
              </a:ext>
            </a:extLst>
          </p:cNvPr>
          <p:cNvSpPr>
            <a:spLocks noGrp="1"/>
          </p:cNvSpPr>
          <p:nvPr>
            <p:ph sz="half" idx="2"/>
          </p:nvPr>
        </p:nvSpPr>
        <p:spPr>
          <a:xfrm>
            <a:off x="6190829" y="1531736"/>
            <a:ext cx="5863458" cy="5258170"/>
          </a:xfrm>
        </p:spPr>
        <p:txBody>
          <a:bodyPr>
            <a:normAutofit fontScale="25000" lnSpcReduction="20000"/>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kumimoji="0" lang="en-GB" sz="5500" b="1" i="0" u="none" strike="noStrike" kern="1200" cap="none" spc="0" normalizeH="0" baseline="0" noProof="0" dirty="0">
              <a:ln>
                <a:noFill/>
              </a:ln>
              <a:solidFill>
                <a:srgbClr val="293737"/>
              </a:solidFill>
              <a:effectLst/>
              <a:uLnTx/>
              <a:uFillTx/>
              <a:latin typeface="Goudy Old Style"/>
              <a:ea typeface="+mn-ea"/>
              <a:cs typeface="+mn-cs"/>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7200" b="1" i="0" u="none" strike="noStrike" kern="1200" cap="none" spc="0" normalizeH="0" baseline="0" noProof="0" dirty="0">
                <a:ln>
                  <a:noFill/>
                </a:ln>
                <a:solidFill>
                  <a:srgbClr val="293737"/>
                </a:solidFill>
                <a:effectLst/>
                <a:uLnTx/>
                <a:uFillTx/>
                <a:latin typeface="Goudy Old Style"/>
                <a:ea typeface="+mn-ea"/>
                <a:cs typeface="+mn-cs"/>
              </a:rPr>
              <a:t>Political parties are part of the political make-up of society and are therefore not civic organisations.</a:t>
            </a:r>
            <a:r>
              <a:rPr kumimoji="0" lang="en-GB" sz="7200" b="0" i="0" u="none" strike="noStrike" kern="1200" cap="none" spc="0" normalizeH="0" baseline="0" noProof="0" dirty="0">
                <a:ln>
                  <a:noFill/>
                </a:ln>
                <a:solidFill>
                  <a:srgbClr val="293737"/>
                </a:solidFill>
                <a:effectLst/>
                <a:uLnTx/>
                <a:uFillTx/>
                <a:latin typeface="Goudy Old Style"/>
                <a:ea typeface="+mn-ea"/>
                <a:cs typeface="+mn-cs"/>
              </a:rPr>
              <a:t> </a:t>
            </a:r>
          </a:p>
          <a:p>
            <a:pPr marR="0" lvl="0" algn="l" defTabSz="914400" rtl="0" eaLnBrk="1" fontAlgn="auto" latinLnBrk="0" hangingPunct="1">
              <a:lnSpc>
                <a:spcPct val="100000"/>
              </a:lnSpc>
              <a:spcBef>
                <a:spcPts val="1000"/>
              </a:spcBef>
              <a:spcAft>
                <a:spcPts val="0"/>
              </a:spcAft>
              <a:buClrTx/>
              <a:buSzPct val="70000"/>
              <a:tabLst/>
              <a:defRPr/>
            </a:pPr>
            <a:r>
              <a:rPr kumimoji="0" lang="en-GB" sz="7200" b="0" i="0" u="none" strike="noStrike" kern="1200" cap="none" spc="0" normalizeH="0" baseline="0" noProof="0" dirty="0">
                <a:ln>
                  <a:noFill/>
                </a:ln>
                <a:solidFill>
                  <a:srgbClr val="293737"/>
                </a:solidFill>
                <a:effectLst/>
                <a:uLnTx/>
                <a:uFillTx/>
                <a:latin typeface="Goudy Old Style"/>
                <a:ea typeface="+mn-ea"/>
                <a:cs typeface="+mn-cs"/>
              </a:rPr>
              <a:t>Traditional authorities not part of </a:t>
            </a:r>
            <a:r>
              <a:rPr kumimoji="0" lang="en-GB" sz="7200" b="0" i="0" u="none" strike="noStrike" kern="1200" cap="none" spc="0" normalizeH="0" baseline="0" noProof="0">
                <a:ln>
                  <a:noFill/>
                </a:ln>
                <a:solidFill>
                  <a:srgbClr val="293737"/>
                </a:solidFill>
                <a:effectLst/>
                <a:uLnTx/>
                <a:uFillTx/>
                <a:latin typeface="Goudy Old Style"/>
                <a:ea typeface="+mn-ea"/>
                <a:cs typeface="+mn-cs"/>
              </a:rPr>
              <a:t>civil society </a:t>
            </a:r>
            <a:endParaRPr kumimoji="0" lang="en-GB" sz="7200" b="0" i="0" u="none" strike="noStrike" kern="1200" cap="none" spc="0" normalizeH="0" baseline="0" noProof="0" dirty="0">
              <a:ln>
                <a:noFill/>
              </a:ln>
              <a:solidFill>
                <a:srgbClr val="293737"/>
              </a:solidFill>
              <a:effectLst/>
              <a:uLnTx/>
              <a:uFillTx/>
              <a:latin typeface="Goudy Old Style"/>
              <a:ea typeface="+mn-ea"/>
              <a:cs typeface="+mn-cs"/>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lang="en-GB" sz="7200" dirty="0"/>
              <a:t>Ministries are responsible for drafting policies, which are adopted by the Cabinet. In these policies the participation of civil society is stressed and partnership with civic organisations recommended.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lang="en-GB" sz="7200" dirty="0"/>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lang="en-GB" sz="7200" dirty="0"/>
              <a:t>Local Authorities and Regional Governments) have emerged as very important partners of civic organisations. At local level many partnership arrangements exist, such as in low cost housing (for example, with the Shack Dwellers Federation), and with informal market operators, etc. decentralisation policy and enabling act, partnership opportunities are likely to increase. In terms of regional and local planning, the various development committees (Regional, Local, Constituency, Settlement Development Coordination Committees) established under the policy provide a platform for dialogue and joint action. All stakeholders should be party to these committees. </a:t>
            </a:r>
          </a:p>
        </p:txBody>
      </p:sp>
    </p:spTree>
    <p:extLst>
      <p:ext uri="{BB962C8B-B14F-4D97-AF65-F5344CB8AC3E}">
        <p14:creationId xmlns:p14="http://schemas.microsoft.com/office/powerpoint/2010/main" val="263199837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BE7FA8-5B69-EDE8-34AF-082085E491CC}"/>
              </a:ext>
            </a:extLst>
          </p:cNvPr>
          <p:cNvSpPr>
            <a:spLocks noGrp="1"/>
          </p:cNvSpPr>
          <p:nvPr>
            <p:ph type="title"/>
          </p:nvPr>
        </p:nvSpPr>
        <p:spPr>
          <a:xfrm>
            <a:off x="685800" y="1371600"/>
            <a:ext cx="2742028" cy="4114800"/>
          </a:xfrm>
        </p:spPr>
        <p:txBody>
          <a:bodyPr anchor="ctr">
            <a:normAutofit/>
          </a:bodyPr>
          <a:lstStyle/>
          <a:p>
            <a:pPr algn="ctr"/>
            <a:r>
              <a:rPr kumimoji="0" lang="en-GB" b="1" i="0" u="none" strike="noStrike" kern="1200" cap="none" spc="0" normalizeH="0" baseline="0" noProof="0">
                <a:ln>
                  <a:noFill/>
                </a:ln>
                <a:solidFill>
                  <a:schemeClr val="bg2"/>
                </a:solidFill>
                <a:effectLst/>
                <a:uLnTx/>
                <a:uFillTx/>
                <a:latin typeface="Goudy Old Style"/>
                <a:ea typeface="+mn-ea"/>
                <a:cs typeface="+mn-cs"/>
              </a:rPr>
              <a:t>Guiding Principles :</a:t>
            </a:r>
            <a:endParaRPr lang="en-NA" b="1">
              <a:solidFill>
                <a:schemeClr val="bg2"/>
              </a:solidFill>
            </a:endParaRPr>
          </a:p>
        </p:txBody>
      </p:sp>
      <p:sp>
        <p:nvSpPr>
          <p:cNvPr id="12"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BAA8243-D5DA-6238-15DC-22DDF5231702}"/>
              </a:ext>
            </a:extLst>
          </p:cNvPr>
          <p:cNvSpPr>
            <a:spLocks noGrp="1"/>
          </p:cNvSpPr>
          <p:nvPr>
            <p:ph idx="1"/>
          </p:nvPr>
        </p:nvSpPr>
        <p:spPr>
          <a:xfrm>
            <a:off x="4762499" y="685800"/>
            <a:ext cx="6743700" cy="5486399"/>
          </a:xfrm>
        </p:spPr>
        <p:txBody>
          <a:bodyPr anchor="ctr">
            <a:normAutofit/>
          </a:bodyPr>
          <a:lstStyle/>
          <a:p>
            <a:pPr marL="0" indent="0">
              <a:lnSpc>
                <a:spcPct val="90000"/>
              </a:lnSpc>
              <a:buNone/>
            </a:pPr>
            <a:r>
              <a:rPr kumimoji="0" lang="en-GB" sz="1600" b="1" i="0" u="none" strike="noStrike" kern="1200" cap="none" spc="0" normalizeH="0" baseline="0" noProof="0" dirty="0">
                <a:ln>
                  <a:noFill/>
                </a:ln>
                <a:effectLst/>
                <a:uLnTx/>
                <a:uFillTx/>
                <a:latin typeface="Goudy Old Style"/>
                <a:ea typeface="+mj-ea"/>
                <a:cs typeface="+mj-cs"/>
              </a:rPr>
              <a:t>All partnerships should ensure that:</a:t>
            </a:r>
          </a:p>
          <a:p>
            <a:pPr marL="0" indent="0">
              <a:lnSpc>
                <a:spcPct val="90000"/>
              </a:lnSpc>
              <a:buNone/>
            </a:pPr>
            <a:endParaRPr lang="en-GB" sz="1600" dirty="0"/>
          </a:p>
          <a:p>
            <a:pPr>
              <a:lnSpc>
                <a:spcPct val="90000"/>
              </a:lnSpc>
            </a:pPr>
            <a:r>
              <a:rPr lang="en-GB" sz="1600" dirty="0"/>
              <a:t>Each actor has a recognised role and a clear idea of the benefits to them. </a:t>
            </a:r>
          </a:p>
          <a:p>
            <a:pPr marL="0" indent="0">
              <a:lnSpc>
                <a:spcPct val="90000"/>
              </a:lnSpc>
              <a:buNone/>
            </a:pPr>
            <a:endParaRPr lang="en-GB" sz="1600" dirty="0"/>
          </a:p>
          <a:p>
            <a:pPr>
              <a:lnSpc>
                <a:spcPct val="90000"/>
              </a:lnSpc>
            </a:pPr>
            <a:r>
              <a:rPr lang="en-GB" sz="1600" dirty="0"/>
              <a:t>Representatives on the partnership structures are committed individuals with significant authority and influence within their respective agencies. </a:t>
            </a:r>
          </a:p>
          <a:p>
            <a:pPr marL="0" indent="0">
              <a:lnSpc>
                <a:spcPct val="90000"/>
              </a:lnSpc>
              <a:buNone/>
            </a:pPr>
            <a:endParaRPr lang="en-GB" sz="1600" dirty="0"/>
          </a:p>
          <a:p>
            <a:pPr>
              <a:lnSpc>
                <a:spcPct val="90000"/>
              </a:lnSpc>
            </a:pPr>
            <a:r>
              <a:rPr lang="en-GB" sz="1600" dirty="0"/>
              <a:t>There are clear lines of communication between the partners and effective boards, committee and forum structures. </a:t>
            </a:r>
          </a:p>
          <a:p>
            <a:pPr marL="0" indent="0">
              <a:lnSpc>
                <a:spcPct val="90000"/>
              </a:lnSpc>
              <a:buNone/>
            </a:pPr>
            <a:endParaRPr lang="en-GB" sz="1600" dirty="0"/>
          </a:p>
          <a:p>
            <a:pPr>
              <a:lnSpc>
                <a:spcPct val="90000"/>
              </a:lnSpc>
            </a:pPr>
            <a:r>
              <a:rPr lang="en-GB" sz="1600" dirty="0"/>
              <a:t>Partnership structures stay flexible to accommodate change with changing circumstances</a:t>
            </a:r>
            <a:endParaRPr lang="en-NA" sz="1600" dirty="0"/>
          </a:p>
        </p:txBody>
      </p:sp>
    </p:spTree>
    <p:extLst>
      <p:ext uri="{BB962C8B-B14F-4D97-AF65-F5344CB8AC3E}">
        <p14:creationId xmlns:p14="http://schemas.microsoft.com/office/powerpoint/2010/main" val="229837101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9E433CB3-EAB2-4842-A1DD-7BC051B55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0" name="Picture 4" descr="Dart arrow in the centre of dartboard">
            <a:extLst>
              <a:ext uri="{FF2B5EF4-FFF2-40B4-BE49-F238E27FC236}">
                <a16:creationId xmlns:a16="http://schemas.microsoft.com/office/drawing/2014/main" id="{A64FADF7-65FE-65DE-DF37-C87EF8680154}"/>
              </a:ext>
            </a:extLst>
          </p:cNvPr>
          <p:cNvPicPr>
            <a:picLocks noChangeAspect="1"/>
          </p:cNvPicPr>
          <p:nvPr/>
        </p:nvPicPr>
        <p:blipFill rotWithShape="1">
          <a:blip r:embed="rId2"/>
          <a:srcRect t="10885" b="4845"/>
          <a:stretch/>
        </p:blipFill>
        <p:spPr>
          <a:xfrm>
            <a:off x="1" y="10"/>
            <a:ext cx="12192000" cy="6857990"/>
          </a:xfrm>
          <a:prstGeom prst="rect">
            <a:avLst/>
          </a:prstGeom>
        </p:spPr>
      </p:pic>
      <p:sp>
        <p:nvSpPr>
          <p:cNvPr id="21" name="Rectangle 10">
            <a:extLst>
              <a:ext uri="{FF2B5EF4-FFF2-40B4-BE49-F238E27FC236}">
                <a16:creationId xmlns:a16="http://schemas.microsoft.com/office/drawing/2014/main" id="{A87376E7-9AC1-477E-9D52-27424009C1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3719945"/>
            <a:ext cx="12192000" cy="3138055"/>
          </a:xfrm>
          <a:prstGeom prst="rect">
            <a:avLst/>
          </a:prstGeom>
          <a:gradFill>
            <a:gsLst>
              <a:gs pos="47000">
                <a:srgbClr val="000000">
                  <a:alpha val="18000"/>
                </a:srgbClr>
              </a:gs>
              <a:gs pos="6000">
                <a:schemeClr val="tx1">
                  <a:alpha val="0"/>
                </a:schemeClr>
              </a:gs>
              <a:gs pos="100000">
                <a:srgbClr val="000000">
                  <a:alpha val="3900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383C9C1-973F-FFE4-271D-AA3534DB19CA}"/>
              </a:ext>
            </a:extLst>
          </p:cNvPr>
          <p:cNvSpPr>
            <a:spLocks noGrp="1"/>
          </p:cNvSpPr>
          <p:nvPr>
            <p:ph type="title"/>
          </p:nvPr>
        </p:nvSpPr>
        <p:spPr>
          <a:xfrm>
            <a:off x="1371600" y="4114800"/>
            <a:ext cx="9486900" cy="1281544"/>
          </a:xfrm>
        </p:spPr>
        <p:txBody>
          <a:bodyPr vert="horz" lIns="91440" tIns="45720" rIns="91440" bIns="45720" rtlCol="0" anchor="b">
            <a:normAutofit/>
          </a:bodyPr>
          <a:lstStyle/>
          <a:p>
            <a:pPr algn="ctr"/>
            <a:r>
              <a:rPr lang="en-US" sz="3600" kern="1200" cap="all" spc="300" baseline="0" dirty="0">
                <a:solidFill>
                  <a:srgbClr val="FFFFFF"/>
                </a:solidFill>
                <a:latin typeface="+mj-lt"/>
                <a:ea typeface="+mj-ea"/>
                <a:cs typeface="+mj-cs"/>
              </a:rPr>
              <a:t>Overall goals, objectives, strategies and outcomes </a:t>
            </a:r>
          </a:p>
        </p:txBody>
      </p:sp>
    </p:spTree>
    <p:extLst>
      <p:ext uri="{BB962C8B-B14F-4D97-AF65-F5344CB8AC3E}">
        <p14:creationId xmlns:p14="http://schemas.microsoft.com/office/powerpoint/2010/main" val="248273156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D538B8-489B-407A-A760-436DB4C56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26B772-4D69-4BFC-2EC0-8A36F2F6FF86}"/>
              </a:ext>
            </a:extLst>
          </p:cNvPr>
          <p:cNvSpPr>
            <a:spLocks noGrp="1"/>
          </p:cNvSpPr>
          <p:nvPr>
            <p:ph type="title"/>
          </p:nvPr>
        </p:nvSpPr>
        <p:spPr>
          <a:xfrm>
            <a:off x="943583" y="1371600"/>
            <a:ext cx="3560323" cy="4114800"/>
          </a:xfrm>
        </p:spPr>
        <p:txBody>
          <a:bodyPr anchor="ctr">
            <a:normAutofit/>
          </a:bodyPr>
          <a:lstStyle/>
          <a:p>
            <a:r>
              <a:rPr lang="en-US" sz="2700" dirty="0">
                <a:solidFill>
                  <a:schemeClr val="bg2"/>
                </a:solidFill>
              </a:rPr>
              <a:t>POLICY HAs 4 MAIN OBJECTIVES </a:t>
            </a:r>
            <a:endParaRPr lang="en-NA" sz="2700" dirty="0">
              <a:solidFill>
                <a:schemeClr val="bg2"/>
              </a:solidFill>
            </a:endParaRPr>
          </a:p>
        </p:txBody>
      </p:sp>
      <p:graphicFrame>
        <p:nvGraphicFramePr>
          <p:cNvPr id="5" name="Content Placeholder 2">
            <a:extLst>
              <a:ext uri="{FF2B5EF4-FFF2-40B4-BE49-F238E27FC236}">
                <a16:creationId xmlns:a16="http://schemas.microsoft.com/office/drawing/2014/main" id="{ABC86718-F8E8-DB2A-949F-AC6A02CACCEC}"/>
              </a:ext>
            </a:extLst>
          </p:cNvPr>
          <p:cNvGraphicFramePr>
            <a:graphicFrameLocks noGrp="1"/>
          </p:cNvGraphicFramePr>
          <p:nvPr>
            <p:ph idx="1"/>
            <p:extLst>
              <p:ext uri="{D42A27DB-BD31-4B8C-83A1-F6EECF244321}">
                <p14:modId xmlns:p14="http://schemas.microsoft.com/office/powerpoint/2010/main" val="1229288778"/>
              </p:ext>
            </p:extLst>
          </p:nvPr>
        </p:nvGraphicFramePr>
        <p:xfrm>
          <a:off x="5244830" y="685800"/>
          <a:ext cx="6652098"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7438996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2774-EA9A-BD2E-B55E-9DCFA3F0F4E2}"/>
              </a:ext>
            </a:extLst>
          </p:cNvPr>
          <p:cNvSpPr>
            <a:spLocks noGrp="1"/>
          </p:cNvSpPr>
          <p:nvPr>
            <p:ph type="title"/>
          </p:nvPr>
        </p:nvSpPr>
        <p:spPr>
          <a:xfrm>
            <a:off x="51880" y="82673"/>
            <a:ext cx="12029872" cy="724711"/>
          </a:xfrm>
        </p:spPr>
        <p:txBody>
          <a:bodyPr/>
          <a:lstStyle/>
          <a:p>
            <a:r>
              <a:rPr lang="en-US" dirty="0"/>
              <a:t>Objective</a:t>
            </a:r>
            <a:endParaRPr lang="en-NA" dirty="0"/>
          </a:p>
        </p:txBody>
      </p:sp>
      <p:graphicFrame>
        <p:nvGraphicFramePr>
          <p:cNvPr id="4" name="Table 4">
            <a:extLst>
              <a:ext uri="{FF2B5EF4-FFF2-40B4-BE49-F238E27FC236}">
                <a16:creationId xmlns:a16="http://schemas.microsoft.com/office/drawing/2014/main" id="{2ACBACF2-E482-7F7A-DC41-5C52382F9840}"/>
              </a:ext>
            </a:extLst>
          </p:cNvPr>
          <p:cNvGraphicFramePr>
            <a:graphicFrameLocks noGrp="1"/>
          </p:cNvGraphicFramePr>
          <p:nvPr>
            <p:ph idx="1"/>
            <p:extLst>
              <p:ext uri="{D42A27DB-BD31-4B8C-83A1-F6EECF244321}">
                <p14:modId xmlns:p14="http://schemas.microsoft.com/office/powerpoint/2010/main" val="1282932448"/>
              </p:ext>
            </p:extLst>
          </p:nvPr>
        </p:nvGraphicFramePr>
        <p:xfrm>
          <a:off x="29182" y="763616"/>
          <a:ext cx="12162817" cy="6481978"/>
        </p:xfrm>
        <a:graphic>
          <a:graphicData uri="http://schemas.openxmlformats.org/drawingml/2006/table">
            <a:tbl>
              <a:tblPr firstRow="1" bandRow="1">
                <a:tableStyleId>{5C22544A-7EE6-4342-B048-85BDC9FD1C3A}</a:tableStyleId>
              </a:tblPr>
              <a:tblGrid>
                <a:gridCol w="2570442">
                  <a:extLst>
                    <a:ext uri="{9D8B030D-6E8A-4147-A177-3AD203B41FA5}">
                      <a16:colId xmlns:a16="http://schemas.microsoft.com/office/drawing/2014/main" val="3856712553"/>
                    </a:ext>
                  </a:extLst>
                </a:gridCol>
                <a:gridCol w="3781799">
                  <a:extLst>
                    <a:ext uri="{9D8B030D-6E8A-4147-A177-3AD203B41FA5}">
                      <a16:colId xmlns:a16="http://schemas.microsoft.com/office/drawing/2014/main" val="377313455"/>
                    </a:ext>
                  </a:extLst>
                </a:gridCol>
                <a:gridCol w="3131802">
                  <a:extLst>
                    <a:ext uri="{9D8B030D-6E8A-4147-A177-3AD203B41FA5}">
                      <a16:colId xmlns:a16="http://schemas.microsoft.com/office/drawing/2014/main" val="1085718658"/>
                    </a:ext>
                  </a:extLst>
                </a:gridCol>
                <a:gridCol w="2678774">
                  <a:extLst>
                    <a:ext uri="{9D8B030D-6E8A-4147-A177-3AD203B41FA5}">
                      <a16:colId xmlns:a16="http://schemas.microsoft.com/office/drawing/2014/main" val="3307127045"/>
                    </a:ext>
                  </a:extLst>
                </a:gridCol>
              </a:tblGrid>
              <a:tr h="904138">
                <a:tc>
                  <a:txBody>
                    <a:bodyPr/>
                    <a:lstStyle/>
                    <a:p>
                      <a:r>
                        <a:rPr lang="en-US" dirty="0"/>
                        <a:t>Objective  1</a:t>
                      </a:r>
                      <a:endParaRPr lang="en-NA" dirty="0"/>
                    </a:p>
                  </a:txBody>
                  <a:tcPr/>
                </a:tc>
                <a:tc>
                  <a:txBody>
                    <a:bodyPr/>
                    <a:lstStyle/>
                    <a:p>
                      <a:r>
                        <a:rPr lang="en-US" dirty="0"/>
                        <a:t>Rationale</a:t>
                      </a:r>
                      <a:endParaRPr lang="en-NA" dirty="0"/>
                    </a:p>
                  </a:txBody>
                  <a:tcPr/>
                </a:tc>
                <a:tc>
                  <a:txBody>
                    <a:bodyPr/>
                    <a:lstStyle/>
                    <a:p>
                      <a:r>
                        <a:rPr lang="en-US" dirty="0"/>
                        <a:t>Outcomes </a:t>
                      </a:r>
                      <a:endParaRPr lang="en-NA" dirty="0"/>
                    </a:p>
                  </a:txBody>
                  <a:tcPr/>
                </a:tc>
                <a:tc>
                  <a:txBody>
                    <a:bodyPr/>
                    <a:lstStyle/>
                    <a:p>
                      <a:r>
                        <a:rPr lang="en-US" dirty="0"/>
                        <a:t>Implementation Strategies </a:t>
                      </a:r>
                      <a:endParaRPr lang="en-NA" dirty="0"/>
                    </a:p>
                  </a:txBody>
                  <a:tcPr/>
                </a:tc>
                <a:extLst>
                  <a:ext uri="{0D108BD9-81ED-4DB2-BD59-A6C34878D82A}">
                    <a16:rowId xmlns:a16="http://schemas.microsoft.com/office/drawing/2014/main" val="2206068049"/>
                  </a:ext>
                </a:extLst>
              </a:tr>
              <a:tr h="5107573">
                <a:tc>
                  <a:txBody>
                    <a:bodyPr/>
                    <a:lstStyle/>
                    <a:p>
                      <a:r>
                        <a:rPr lang="en-GB" dirty="0"/>
                        <a:t>To create a greater commitment for civic participation through the promotion and encouragement of active citizenship</a:t>
                      </a:r>
                      <a:endParaRPr lang="en-NA" dirty="0"/>
                    </a:p>
                  </a:txBody>
                  <a:tcPr/>
                </a:tc>
                <a:tc>
                  <a:txBody>
                    <a:bodyPr/>
                    <a:lstStyle/>
                    <a:p>
                      <a:r>
                        <a:rPr lang="en-GB" dirty="0"/>
                        <a:t>There is a need to raise awareness for civic participation and enable citizens to play an active role in issues that concern them and their communities.</a:t>
                      </a:r>
                      <a:endParaRPr lang="en-NA" dirty="0"/>
                    </a:p>
                  </a:txBody>
                  <a:tcPr/>
                </a:tc>
                <a:tc>
                  <a:txBody>
                    <a:bodyPr/>
                    <a:lstStyle/>
                    <a:p>
                      <a:r>
                        <a:rPr lang="en-GB" dirty="0"/>
                        <a:t>Support indigenous approaches of civic participation and organisation. Development partners learn from local and international best practices. </a:t>
                      </a:r>
                    </a:p>
                    <a:p>
                      <a:endParaRPr lang="en-GB" dirty="0"/>
                    </a:p>
                    <a:p>
                      <a:r>
                        <a:rPr lang="en-GB" dirty="0"/>
                        <a:t>Development partners adopt effective mechanisms to promote, recognise and reward voluntary action and active citizenship. </a:t>
                      </a:r>
                    </a:p>
                    <a:p>
                      <a:endParaRPr lang="en-GB" dirty="0"/>
                    </a:p>
                    <a:p>
                      <a:r>
                        <a:rPr lang="en-GB" dirty="0"/>
                        <a:t>Local and international development partners network to achieve a high level of exposure and transfer of knowledge for civic participation and voluntarism</a:t>
                      </a:r>
                    </a:p>
                    <a:p>
                      <a:endParaRPr lang="en-GB" dirty="0"/>
                    </a:p>
                    <a:p>
                      <a:endParaRPr lang="en-NA" dirty="0"/>
                    </a:p>
                  </a:txBody>
                  <a:tcPr/>
                </a:tc>
                <a:tc>
                  <a:txBody>
                    <a:bodyPr/>
                    <a:lstStyle/>
                    <a:p>
                      <a:r>
                        <a:rPr lang="en-GB" dirty="0"/>
                        <a:t>Promote and support indigenous approaches to civic participation</a:t>
                      </a:r>
                    </a:p>
                    <a:p>
                      <a:endParaRPr lang="en-GB" dirty="0"/>
                    </a:p>
                    <a:p>
                      <a:r>
                        <a:rPr lang="en-GB" dirty="0"/>
                        <a:t>Communicate local and international best practices</a:t>
                      </a:r>
                    </a:p>
                    <a:p>
                      <a:endParaRPr lang="en-GB" sz="1200" dirty="0"/>
                    </a:p>
                    <a:p>
                      <a:r>
                        <a:rPr lang="en-GB" sz="1200" dirty="0"/>
                        <a:t>In this vein, NPC shall promote a stronger partnership with the UN system in Namibia in the celebration of the </a:t>
                      </a:r>
                      <a:r>
                        <a:rPr lang="en-GB" sz="1200" b="1" dirty="0"/>
                        <a:t>International Day of the Volunteer </a:t>
                      </a:r>
                      <a:r>
                        <a:rPr lang="en-GB" sz="1200" dirty="0"/>
                        <a:t>and use this opportunity to highlight voluntary achievements throughout the country</a:t>
                      </a:r>
                    </a:p>
                    <a:p>
                      <a:r>
                        <a:rPr lang="en-GB" sz="1200" dirty="0"/>
                        <a:t>Plan and implement a national initiative campaign</a:t>
                      </a:r>
                    </a:p>
                    <a:p>
                      <a:endParaRPr lang="en-GB" dirty="0"/>
                    </a:p>
                    <a:p>
                      <a:endParaRPr lang="en-GB" dirty="0"/>
                    </a:p>
                    <a:p>
                      <a:r>
                        <a:rPr lang="en-US" dirty="0"/>
                        <a:t>Create learning opportunities</a:t>
                      </a:r>
                      <a:endParaRPr lang="en-NA" dirty="0"/>
                    </a:p>
                  </a:txBody>
                  <a:tcPr/>
                </a:tc>
                <a:extLst>
                  <a:ext uri="{0D108BD9-81ED-4DB2-BD59-A6C34878D82A}">
                    <a16:rowId xmlns:a16="http://schemas.microsoft.com/office/drawing/2014/main" val="1985537719"/>
                  </a:ext>
                </a:extLst>
              </a:tr>
            </a:tbl>
          </a:graphicData>
        </a:graphic>
      </p:graphicFrame>
    </p:spTree>
    <p:extLst>
      <p:ext uri="{BB962C8B-B14F-4D97-AF65-F5344CB8AC3E}">
        <p14:creationId xmlns:p14="http://schemas.microsoft.com/office/powerpoint/2010/main" val="7002192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2774-EA9A-BD2E-B55E-9DCFA3F0F4E2}"/>
              </a:ext>
            </a:extLst>
          </p:cNvPr>
          <p:cNvSpPr>
            <a:spLocks noGrp="1"/>
          </p:cNvSpPr>
          <p:nvPr>
            <p:ph type="title"/>
          </p:nvPr>
        </p:nvSpPr>
        <p:spPr>
          <a:xfrm>
            <a:off x="51880" y="82673"/>
            <a:ext cx="12029872" cy="724711"/>
          </a:xfrm>
        </p:spPr>
        <p:txBody>
          <a:bodyPr/>
          <a:lstStyle/>
          <a:p>
            <a:r>
              <a:rPr lang="en-US" dirty="0"/>
              <a:t>Objective</a:t>
            </a:r>
            <a:endParaRPr lang="en-NA" dirty="0"/>
          </a:p>
        </p:txBody>
      </p:sp>
      <p:graphicFrame>
        <p:nvGraphicFramePr>
          <p:cNvPr id="4" name="Table 4">
            <a:extLst>
              <a:ext uri="{FF2B5EF4-FFF2-40B4-BE49-F238E27FC236}">
                <a16:creationId xmlns:a16="http://schemas.microsoft.com/office/drawing/2014/main" id="{2ACBACF2-E482-7F7A-DC41-5C52382F9840}"/>
              </a:ext>
            </a:extLst>
          </p:cNvPr>
          <p:cNvGraphicFramePr>
            <a:graphicFrameLocks noGrp="1"/>
          </p:cNvGraphicFramePr>
          <p:nvPr>
            <p:ph idx="1"/>
            <p:extLst>
              <p:ext uri="{D42A27DB-BD31-4B8C-83A1-F6EECF244321}">
                <p14:modId xmlns:p14="http://schemas.microsoft.com/office/powerpoint/2010/main" val="850632733"/>
              </p:ext>
            </p:extLst>
          </p:nvPr>
        </p:nvGraphicFramePr>
        <p:xfrm>
          <a:off x="68094" y="763616"/>
          <a:ext cx="12123905" cy="10048138"/>
        </p:xfrm>
        <a:graphic>
          <a:graphicData uri="http://schemas.openxmlformats.org/drawingml/2006/table">
            <a:tbl>
              <a:tblPr firstRow="1" bandRow="1">
                <a:tableStyleId>{5C22544A-7EE6-4342-B048-85BDC9FD1C3A}</a:tableStyleId>
              </a:tblPr>
              <a:tblGrid>
                <a:gridCol w="2531530">
                  <a:extLst>
                    <a:ext uri="{9D8B030D-6E8A-4147-A177-3AD203B41FA5}">
                      <a16:colId xmlns:a16="http://schemas.microsoft.com/office/drawing/2014/main" val="3856712553"/>
                    </a:ext>
                  </a:extLst>
                </a:gridCol>
                <a:gridCol w="3781799">
                  <a:extLst>
                    <a:ext uri="{9D8B030D-6E8A-4147-A177-3AD203B41FA5}">
                      <a16:colId xmlns:a16="http://schemas.microsoft.com/office/drawing/2014/main" val="377313455"/>
                    </a:ext>
                  </a:extLst>
                </a:gridCol>
                <a:gridCol w="3131802">
                  <a:extLst>
                    <a:ext uri="{9D8B030D-6E8A-4147-A177-3AD203B41FA5}">
                      <a16:colId xmlns:a16="http://schemas.microsoft.com/office/drawing/2014/main" val="1085718658"/>
                    </a:ext>
                  </a:extLst>
                </a:gridCol>
                <a:gridCol w="2678774">
                  <a:extLst>
                    <a:ext uri="{9D8B030D-6E8A-4147-A177-3AD203B41FA5}">
                      <a16:colId xmlns:a16="http://schemas.microsoft.com/office/drawing/2014/main" val="3307127045"/>
                    </a:ext>
                  </a:extLst>
                </a:gridCol>
              </a:tblGrid>
              <a:tr h="904138">
                <a:tc>
                  <a:txBody>
                    <a:bodyPr/>
                    <a:lstStyle/>
                    <a:p>
                      <a:r>
                        <a:rPr lang="en-US" dirty="0"/>
                        <a:t>Objective  2</a:t>
                      </a:r>
                      <a:endParaRPr lang="en-NA" dirty="0"/>
                    </a:p>
                  </a:txBody>
                  <a:tcPr/>
                </a:tc>
                <a:tc>
                  <a:txBody>
                    <a:bodyPr/>
                    <a:lstStyle/>
                    <a:p>
                      <a:r>
                        <a:rPr lang="en-US" dirty="0"/>
                        <a:t>Rationale</a:t>
                      </a:r>
                      <a:endParaRPr lang="en-NA" dirty="0"/>
                    </a:p>
                  </a:txBody>
                  <a:tcPr/>
                </a:tc>
                <a:tc>
                  <a:txBody>
                    <a:bodyPr/>
                    <a:lstStyle/>
                    <a:p>
                      <a:r>
                        <a:rPr lang="en-US" dirty="0"/>
                        <a:t>Outcomes </a:t>
                      </a:r>
                      <a:endParaRPr lang="en-NA" dirty="0"/>
                    </a:p>
                  </a:txBody>
                  <a:tcPr/>
                </a:tc>
                <a:tc>
                  <a:txBody>
                    <a:bodyPr/>
                    <a:lstStyle/>
                    <a:p>
                      <a:r>
                        <a:rPr lang="en-US" dirty="0"/>
                        <a:t>Implementation Strategies </a:t>
                      </a:r>
                      <a:endParaRPr lang="en-NA" dirty="0"/>
                    </a:p>
                  </a:txBody>
                  <a:tcPr/>
                </a:tc>
                <a:extLst>
                  <a:ext uri="{0D108BD9-81ED-4DB2-BD59-A6C34878D82A}">
                    <a16:rowId xmlns:a16="http://schemas.microsoft.com/office/drawing/2014/main" val="2206068049"/>
                  </a:ext>
                </a:extLst>
              </a:tr>
              <a:tr h="5107573">
                <a:tc>
                  <a:txBody>
                    <a:bodyPr/>
                    <a:lstStyle/>
                    <a:p>
                      <a:r>
                        <a:rPr lang="en-GB" dirty="0"/>
                        <a:t>To enhance the environment for civic participation and partnership</a:t>
                      </a:r>
                      <a:endParaRPr lang="en-NA" dirty="0"/>
                    </a:p>
                  </a:txBody>
                  <a:tcPr/>
                </a:tc>
                <a:tc>
                  <a:txBody>
                    <a:bodyPr/>
                    <a:lstStyle/>
                    <a:p>
                      <a:r>
                        <a:rPr lang="en-GB" dirty="0"/>
                        <a:t>Lack of mandate or legitimacy has sometimes led to misunderstanding between development partners and the client groups for whom the initiatives were intended. Civic organisations and Government agencies can easily stand accused of undertaking development projects in their own interest, such as securing funding for staff, infrastructure and equipment with little of the resources coming the way of the intended beneficiaries. Insufficient legitimacy on the side of COs has often been cited as a reason for poor participation and reluctance to enter into partnerships. Thus, GRN wishes to facilitate the creation of a more enabling environment for partnership to flourish.</a:t>
                      </a:r>
                      <a:endParaRPr lang="en-NA" dirty="0"/>
                    </a:p>
                  </a:txBody>
                  <a:tcPr/>
                </a:tc>
                <a:tc>
                  <a:txBody>
                    <a:bodyPr/>
                    <a:lstStyle/>
                    <a:p>
                      <a:pPr marL="285750" indent="-285750">
                        <a:buFont typeface="Arial" panose="020B0604020202020204" pitchFamily="34" charset="0"/>
                        <a:buChar char="•"/>
                      </a:pPr>
                      <a:r>
                        <a:rPr lang="en-GB" dirty="0"/>
                        <a:t>Citizens have high levels of trust in civic participation through their respective COs and are prepared to invest voluntary time, skills and leadership. </a:t>
                      </a:r>
                    </a:p>
                    <a:p>
                      <a:pPr marL="285750" indent="-285750">
                        <a:buFont typeface="Arial" panose="020B0604020202020204" pitchFamily="34" charset="0"/>
                        <a:buChar char="•"/>
                      </a:pPr>
                      <a:r>
                        <a:rPr lang="en-GB" dirty="0"/>
                        <a:t>Voluntary registration on the </a:t>
                      </a:r>
                      <a:r>
                        <a:rPr lang="en-GB" dirty="0" err="1"/>
                        <a:t>ʻCivic</a:t>
                      </a:r>
                      <a:r>
                        <a:rPr lang="en-GB" dirty="0"/>
                        <a:t> Organisation data </a:t>
                      </a:r>
                      <a:r>
                        <a:rPr lang="en-GB" dirty="0" err="1"/>
                        <a:t>baseʼ</a:t>
                      </a:r>
                      <a:r>
                        <a:rPr lang="en-GB" dirty="0"/>
                        <a:t> of NPC provides enhanced recognition of civic organisations and establishes a sound foundation for development partnership. </a:t>
                      </a:r>
                    </a:p>
                    <a:p>
                      <a:pPr marL="285750" indent="-285750">
                        <a:buFont typeface="Arial" panose="020B0604020202020204" pitchFamily="34" charset="0"/>
                        <a:buChar char="•"/>
                      </a:pPr>
                      <a:r>
                        <a:rPr lang="en-GB" dirty="0"/>
                        <a:t>A review of the existing legal and regulatory environment for civic organisations, leads to the formulation of a new Bill to provide a parallel, complementary voluntary registration system for partnership. </a:t>
                      </a:r>
                    </a:p>
                    <a:p>
                      <a:pPr marL="285750" indent="-285750">
                        <a:buFont typeface="Arial" panose="020B0604020202020204" pitchFamily="34" charset="0"/>
                        <a:buChar char="•"/>
                      </a:pPr>
                      <a:r>
                        <a:rPr lang="en-GB" dirty="0"/>
                        <a:t>Voluntary registration for partnership will enhance the credibility of COs, leading to increased access to funds and opportunities. </a:t>
                      </a:r>
                    </a:p>
                    <a:p>
                      <a:pPr marL="285750" indent="-285750">
                        <a:buFont typeface="Arial" panose="020B0604020202020204" pitchFamily="34" charset="0"/>
                        <a:buChar char="•"/>
                      </a:pPr>
                      <a:r>
                        <a:rPr lang="en-GB" dirty="0"/>
                        <a:t>Mutually agreed upon instruments and principles of operation create high levels of synergy for development programmes</a:t>
                      </a:r>
                      <a:endParaRPr lang="en-NA" dirty="0"/>
                    </a:p>
                  </a:txBody>
                  <a:tcPr/>
                </a:tc>
                <a:tc>
                  <a:txBody>
                    <a:bodyPr/>
                    <a:lstStyle/>
                    <a:p>
                      <a:r>
                        <a:rPr lang="en-GB" dirty="0"/>
                        <a:t>Voluntary registration of COs on the database </a:t>
                      </a:r>
                      <a:r>
                        <a:rPr lang="en-GB" dirty="0">
                          <a:solidFill>
                            <a:srgbClr val="FF0000"/>
                          </a:solidFill>
                        </a:rPr>
                        <a:t>(p13). </a:t>
                      </a:r>
                    </a:p>
                    <a:p>
                      <a:endParaRPr lang="en-GB" dirty="0">
                        <a:solidFill>
                          <a:srgbClr val="FF0000"/>
                        </a:solidFill>
                      </a:endParaRPr>
                    </a:p>
                    <a:p>
                      <a:endParaRPr lang="en-GB" dirty="0">
                        <a:solidFill>
                          <a:srgbClr val="FF0000"/>
                        </a:solidFill>
                      </a:endParaRPr>
                    </a:p>
                    <a:p>
                      <a:r>
                        <a:rPr lang="en-GB" dirty="0"/>
                        <a:t>Legal and regulatory environment for CO registration/incorporation</a:t>
                      </a:r>
                    </a:p>
                    <a:p>
                      <a:endParaRPr lang="en-GB" dirty="0">
                        <a:solidFill>
                          <a:srgbClr val="FF0000"/>
                        </a:solidFill>
                      </a:endParaRPr>
                    </a:p>
                    <a:p>
                      <a:r>
                        <a:rPr lang="en-US" dirty="0"/>
                        <a:t>Code of Good Practice</a:t>
                      </a:r>
                    </a:p>
                    <a:p>
                      <a:r>
                        <a:rPr lang="en-US" dirty="0">
                          <a:solidFill>
                            <a:srgbClr val="FF0000"/>
                          </a:solidFill>
                        </a:rPr>
                        <a:t>(p.14)</a:t>
                      </a:r>
                    </a:p>
                  </a:txBody>
                  <a:tcPr/>
                </a:tc>
                <a:extLst>
                  <a:ext uri="{0D108BD9-81ED-4DB2-BD59-A6C34878D82A}">
                    <a16:rowId xmlns:a16="http://schemas.microsoft.com/office/drawing/2014/main" val="1985537719"/>
                  </a:ext>
                </a:extLst>
              </a:tr>
            </a:tbl>
          </a:graphicData>
        </a:graphic>
      </p:graphicFrame>
    </p:spTree>
    <p:extLst>
      <p:ext uri="{BB962C8B-B14F-4D97-AF65-F5344CB8AC3E}">
        <p14:creationId xmlns:p14="http://schemas.microsoft.com/office/powerpoint/2010/main" val="31194140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2774-EA9A-BD2E-B55E-9DCFA3F0F4E2}"/>
              </a:ext>
            </a:extLst>
          </p:cNvPr>
          <p:cNvSpPr>
            <a:spLocks noGrp="1"/>
          </p:cNvSpPr>
          <p:nvPr>
            <p:ph type="title"/>
          </p:nvPr>
        </p:nvSpPr>
        <p:spPr>
          <a:xfrm>
            <a:off x="51880" y="82673"/>
            <a:ext cx="12029872" cy="724711"/>
          </a:xfrm>
        </p:spPr>
        <p:txBody>
          <a:bodyPr/>
          <a:lstStyle/>
          <a:p>
            <a:r>
              <a:rPr lang="en-US" dirty="0"/>
              <a:t>Objective</a:t>
            </a:r>
            <a:endParaRPr lang="en-NA" dirty="0"/>
          </a:p>
        </p:txBody>
      </p:sp>
      <p:graphicFrame>
        <p:nvGraphicFramePr>
          <p:cNvPr id="4" name="Table 4">
            <a:extLst>
              <a:ext uri="{FF2B5EF4-FFF2-40B4-BE49-F238E27FC236}">
                <a16:creationId xmlns:a16="http://schemas.microsoft.com/office/drawing/2014/main" id="{2ACBACF2-E482-7F7A-DC41-5C52382F9840}"/>
              </a:ext>
            </a:extLst>
          </p:cNvPr>
          <p:cNvGraphicFramePr>
            <a:graphicFrameLocks noGrp="1"/>
          </p:cNvGraphicFramePr>
          <p:nvPr>
            <p:ph idx="1"/>
            <p:extLst>
              <p:ext uri="{D42A27DB-BD31-4B8C-83A1-F6EECF244321}">
                <p14:modId xmlns:p14="http://schemas.microsoft.com/office/powerpoint/2010/main" val="2724059683"/>
              </p:ext>
            </p:extLst>
          </p:nvPr>
        </p:nvGraphicFramePr>
        <p:xfrm>
          <a:off x="126460" y="763616"/>
          <a:ext cx="12065539" cy="8402218"/>
        </p:xfrm>
        <a:graphic>
          <a:graphicData uri="http://schemas.openxmlformats.org/drawingml/2006/table">
            <a:tbl>
              <a:tblPr firstRow="1" bandRow="1">
                <a:tableStyleId>{5C22544A-7EE6-4342-B048-85BDC9FD1C3A}</a:tableStyleId>
              </a:tblPr>
              <a:tblGrid>
                <a:gridCol w="2473164">
                  <a:extLst>
                    <a:ext uri="{9D8B030D-6E8A-4147-A177-3AD203B41FA5}">
                      <a16:colId xmlns:a16="http://schemas.microsoft.com/office/drawing/2014/main" val="3856712553"/>
                    </a:ext>
                  </a:extLst>
                </a:gridCol>
                <a:gridCol w="3781799">
                  <a:extLst>
                    <a:ext uri="{9D8B030D-6E8A-4147-A177-3AD203B41FA5}">
                      <a16:colId xmlns:a16="http://schemas.microsoft.com/office/drawing/2014/main" val="377313455"/>
                    </a:ext>
                  </a:extLst>
                </a:gridCol>
                <a:gridCol w="3131802">
                  <a:extLst>
                    <a:ext uri="{9D8B030D-6E8A-4147-A177-3AD203B41FA5}">
                      <a16:colId xmlns:a16="http://schemas.microsoft.com/office/drawing/2014/main" val="1085718658"/>
                    </a:ext>
                  </a:extLst>
                </a:gridCol>
                <a:gridCol w="2678774">
                  <a:extLst>
                    <a:ext uri="{9D8B030D-6E8A-4147-A177-3AD203B41FA5}">
                      <a16:colId xmlns:a16="http://schemas.microsoft.com/office/drawing/2014/main" val="3307127045"/>
                    </a:ext>
                  </a:extLst>
                </a:gridCol>
              </a:tblGrid>
              <a:tr h="904138">
                <a:tc>
                  <a:txBody>
                    <a:bodyPr/>
                    <a:lstStyle/>
                    <a:p>
                      <a:r>
                        <a:rPr lang="en-US" dirty="0"/>
                        <a:t>Objective  3</a:t>
                      </a:r>
                      <a:endParaRPr lang="en-NA" dirty="0"/>
                    </a:p>
                  </a:txBody>
                  <a:tcPr/>
                </a:tc>
                <a:tc>
                  <a:txBody>
                    <a:bodyPr/>
                    <a:lstStyle/>
                    <a:p>
                      <a:r>
                        <a:rPr lang="en-US" dirty="0"/>
                        <a:t>Rationale</a:t>
                      </a:r>
                      <a:endParaRPr lang="en-NA" dirty="0"/>
                    </a:p>
                  </a:txBody>
                  <a:tcPr/>
                </a:tc>
                <a:tc>
                  <a:txBody>
                    <a:bodyPr/>
                    <a:lstStyle/>
                    <a:p>
                      <a:r>
                        <a:rPr lang="en-US" dirty="0"/>
                        <a:t>Outcomes </a:t>
                      </a:r>
                      <a:endParaRPr lang="en-NA" dirty="0"/>
                    </a:p>
                  </a:txBody>
                  <a:tcPr/>
                </a:tc>
                <a:tc>
                  <a:txBody>
                    <a:bodyPr/>
                    <a:lstStyle/>
                    <a:p>
                      <a:r>
                        <a:rPr lang="en-US" dirty="0"/>
                        <a:t>Implementation Strategies </a:t>
                      </a:r>
                      <a:endParaRPr lang="en-NA" dirty="0"/>
                    </a:p>
                  </a:txBody>
                  <a:tcPr/>
                </a:tc>
                <a:extLst>
                  <a:ext uri="{0D108BD9-81ED-4DB2-BD59-A6C34878D82A}">
                    <a16:rowId xmlns:a16="http://schemas.microsoft.com/office/drawing/2014/main" val="2206068049"/>
                  </a:ext>
                </a:extLst>
              </a:tr>
              <a:tr h="5107573">
                <a:tc>
                  <a:txBody>
                    <a:bodyPr/>
                    <a:lstStyle/>
                    <a:p>
                      <a:r>
                        <a:rPr lang="en-GB" dirty="0"/>
                        <a:t>To bring the Government closer to the people and create partnership opportunities that benefit the Government, civic organisations and the civil society</a:t>
                      </a:r>
                      <a:endParaRPr lang="en-NA" dirty="0"/>
                    </a:p>
                  </a:txBody>
                  <a:tcPr/>
                </a:tc>
                <a:tc>
                  <a:txBody>
                    <a:bodyPr/>
                    <a:lstStyle/>
                    <a:p>
                      <a:r>
                        <a:rPr lang="en-GB" dirty="0"/>
                        <a:t>Partnerships between different levels of Government (local, regional and national) and various segments of society afford access to each </a:t>
                      </a:r>
                      <a:r>
                        <a:rPr lang="en-GB" dirty="0" err="1"/>
                        <a:t>actorʼs</a:t>
                      </a:r>
                      <a:r>
                        <a:rPr lang="en-GB" dirty="0"/>
                        <a:t> unique comparative advantages. Partnership can enhance the </a:t>
                      </a:r>
                      <a:r>
                        <a:rPr lang="en-GB" dirty="0" err="1"/>
                        <a:t>Governmentʼs</a:t>
                      </a:r>
                      <a:r>
                        <a:rPr lang="en-GB" dirty="0"/>
                        <a:t> initiatives, broaden perspectives and raise awareness, thereby creating an environment conducive to more inclusive, equitable and socially sustainable development, especially at grass-root levels</a:t>
                      </a:r>
                      <a:endParaRPr lang="en-NA" dirty="0"/>
                    </a:p>
                  </a:txBody>
                  <a:tcPr/>
                </a:tc>
                <a:tc>
                  <a:txBody>
                    <a:bodyPr/>
                    <a:lstStyle/>
                    <a:p>
                      <a:pPr marL="285750" indent="-285750">
                        <a:buFont typeface="Arial" panose="020B0604020202020204" pitchFamily="34" charset="0"/>
                        <a:buChar char="•"/>
                      </a:pPr>
                      <a:r>
                        <a:rPr lang="en-GB" dirty="0"/>
                        <a:t>Government programmes reach the intended target beneficiaries and are sustainable </a:t>
                      </a:r>
                    </a:p>
                    <a:p>
                      <a:pPr marL="285750" indent="-285750">
                        <a:buFont typeface="Arial" panose="020B0604020202020204" pitchFamily="34" charset="0"/>
                        <a:buChar char="•"/>
                      </a:pPr>
                      <a:r>
                        <a:rPr lang="en-GB" dirty="0"/>
                        <a:t>Partnership opportunities between the Government (local authorities, regional governments, national level line and central ministries) and COs are identified and effectively communicated. </a:t>
                      </a:r>
                    </a:p>
                    <a:p>
                      <a:pPr marL="285750" indent="-285750">
                        <a:buFont typeface="Arial" panose="020B0604020202020204" pitchFamily="34" charset="0"/>
                        <a:buChar char="•"/>
                      </a:pPr>
                      <a:r>
                        <a:rPr lang="en-GB" dirty="0"/>
                        <a:t>Civic organisations recognise the value of partnership and compete for involvement in Government development programmes. </a:t>
                      </a:r>
                    </a:p>
                    <a:p>
                      <a:pPr marL="285750" indent="-285750">
                        <a:buFont typeface="Arial" panose="020B0604020202020204" pitchFamily="34" charset="0"/>
                        <a:buChar char="•"/>
                      </a:pPr>
                      <a:r>
                        <a:rPr lang="en-GB" dirty="0"/>
                        <a:t>Government actors, civic organisations and target beneficiaries are informed about the value of partnership. </a:t>
                      </a:r>
                    </a:p>
                    <a:p>
                      <a:pPr marL="285750" indent="-285750">
                        <a:buFont typeface="Arial" panose="020B0604020202020204" pitchFamily="34" charset="0"/>
                        <a:buChar char="•"/>
                      </a:pPr>
                      <a:r>
                        <a:rPr lang="en-GB" dirty="0"/>
                        <a:t>Development partners are able to measure the impact of partnership programmes and communicate the outcome.</a:t>
                      </a:r>
                      <a:endParaRPr lang="en-NA" dirty="0"/>
                    </a:p>
                  </a:txBody>
                  <a:tcPr/>
                </a:tc>
                <a:tc>
                  <a:txBody>
                    <a:bodyPr/>
                    <a:lstStyle/>
                    <a:p>
                      <a:r>
                        <a:rPr lang="en-GB" dirty="0"/>
                        <a:t>Government synergy in the involvement of Cos</a:t>
                      </a:r>
                    </a:p>
                    <a:p>
                      <a:endParaRPr lang="en-GB" dirty="0">
                        <a:solidFill>
                          <a:srgbClr val="FF0000"/>
                        </a:solidFill>
                      </a:endParaRPr>
                    </a:p>
                    <a:p>
                      <a:r>
                        <a:rPr lang="en-US" dirty="0"/>
                        <a:t>Opportunities for civic involvement</a:t>
                      </a:r>
                    </a:p>
                    <a:p>
                      <a:endParaRPr lang="en-US" dirty="0">
                        <a:solidFill>
                          <a:srgbClr val="FF0000"/>
                        </a:solidFill>
                      </a:endParaRPr>
                    </a:p>
                    <a:p>
                      <a:r>
                        <a:rPr lang="en-GB" dirty="0"/>
                        <a:t>Produce and disseminate a periodic partnership newsletter</a:t>
                      </a:r>
                    </a:p>
                    <a:p>
                      <a:endParaRPr lang="en-GB" dirty="0">
                        <a:solidFill>
                          <a:srgbClr val="FF0000"/>
                        </a:solidFill>
                      </a:endParaRPr>
                    </a:p>
                    <a:p>
                      <a:r>
                        <a:rPr lang="en-GB" dirty="0"/>
                        <a:t>Measure the impact of partnership in development</a:t>
                      </a:r>
                      <a:endParaRPr lang="en-NA" dirty="0">
                        <a:solidFill>
                          <a:srgbClr val="FF0000"/>
                        </a:solidFill>
                      </a:endParaRPr>
                    </a:p>
                  </a:txBody>
                  <a:tcPr/>
                </a:tc>
                <a:extLst>
                  <a:ext uri="{0D108BD9-81ED-4DB2-BD59-A6C34878D82A}">
                    <a16:rowId xmlns:a16="http://schemas.microsoft.com/office/drawing/2014/main" val="1985537719"/>
                  </a:ext>
                </a:extLst>
              </a:tr>
            </a:tbl>
          </a:graphicData>
        </a:graphic>
      </p:graphicFrame>
    </p:spTree>
    <p:extLst>
      <p:ext uri="{BB962C8B-B14F-4D97-AF65-F5344CB8AC3E}">
        <p14:creationId xmlns:p14="http://schemas.microsoft.com/office/powerpoint/2010/main" val="339366022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C2774-EA9A-BD2E-B55E-9DCFA3F0F4E2}"/>
              </a:ext>
            </a:extLst>
          </p:cNvPr>
          <p:cNvSpPr>
            <a:spLocks noGrp="1"/>
          </p:cNvSpPr>
          <p:nvPr>
            <p:ph type="title"/>
          </p:nvPr>
        </p:nvSpPr>
        <p:spPr>
          <a:xfrm>
            <a:off x="51880" y="82673"/>
            <a:ext cx="12029872" cy="724711"/>
          </a:xfrm>
        </p:spPr>
        <p:txBody>
          <a:bodyPr/>
          <a:lstStyle/>
          <a:p>
            <a:r>
              <a:rPr lang="en-US" dirty="0"/>
              <a:t>Objective</a:t>
            </a:r>
            <a:endParaRPr lang="en-NA" dirty="0"/>
          </a:p>
        </p:txBody>
      </p:sp>
      <p:graphicFrame>
        <p:nvGraphicFramePr>
          <p:cNvPr id="4" name="Table 4">
            <a:extLst>
              <a:ext uri="{FF2B5EF4-FFF2-40B4-BE49-F238E27FC236}">
                <a16:creationId xmlns:a16="http://schemas.microsoft.com/office/drawing/2014/main" id="{2ACBACF2-E482-7F7A-DC41-5C52382F9840}"/>
              </a:ext>
            </a:extLst>
          </p:cNvPr>
          <p:cNvGraphicFramePr>
            <a:graphicFrameLocks noGrp="1"/>
          </p:cNvGraphicFramePr>
          <p:nvPr>
            <p:ph idx="1"/>
            <p:extLst>
              <p:ext uri="{D42A27DB-BD31-4B8C-83A1-F6EECF244321}">
                <p14:modId xmlns:p14="http://schemas.microsoft.com/office/powerpoint/2010/main" val="1667054176"/>
              </p:ext>
            </p:extLst>
          </p:nvPr>
        </p:nvGraphicFramePr>
        <p:xfrm>
          <a:off x="126460" y="763616"/>
          <a:ext cx="12065539" cy="6011711"/>
        </p:xfrm>
        <a:graphic>
          <a:graphicData uri="http://schemas.openxmlformats.org/drawingml/2006/table">
            <a:tbl>
              <a:tblPr firstRow="1" bandRow="1">
                <a:tableStyleId>{5C22544A-7EE6-4342-B048-85BDC9FD1C3A}</a:tableStyleId>
              </a:tblPr>
              <a:tblGrid>
                <a:gridCol w="2473164">
                  <a:extLst>
                    <a:ext uri="{9D8B030D-6E8A-4147-A177-3AD203B41FA5}">
                      <a16:colId xmlns:a16="http://schemas.microsoft.com/office/drawing/2014/main" val="3856712553"/>
                    </a:ext>
                  </a:extLst>
                </a:gridCol>
                <a:gridCol w="3781799">
                  <a:extLst>
                    <a:ext uri="{9D8B030D-6E8A-4147-A177-3AD203B41FA5}">
                      <a16:colId xmlns:a16="http://schemas.microsoft.com/office/drawing/2014/main" val="377313455"/>
                    </a:ext>
                  </a:extLst>
                </a:gridCol>
                <a:gridCol w="3131802">
                  <a:extLst>
                    <a:ext uri="{9D8B030D-6E8A-4147-A177-3AD203B41FA5}">
                      <a16:colId xmlns:a16="http://schemas.microsoft.com/office/drawing/2014/main" val="1085718658"/>
                    </a:ext>
                  </a:extLst>
                </a:gridCol>
                <a:gridCol w="2678774">
                  <a:extLst>
                    <a:ext uri="{9D8B030D-6E8A-4147-A177-3AD203B41FA5}">
                      <a16:colId xmlns:a16="http://schemas.microsoft.com/office/drawing/2014/main" val="3307127045"/>
                    </a:ext>
                  </a:extLst>
                </a:gridCol>
              </a:tblGrid>
              <a:tr h="904138">
                <a:tc>
                  <a:txBody>
                    <a:bodyPr/>
                    <a:lstStyle/>
                    <a:p>
                      <a:r>
                        <a:rPr lang="en-US" dirty="0"/>
                        <a:t>Objective  4</a:t>
                      </a:r>
                      <a:endParaRPr lang="en-NA" dirty="0"/>
                    </a:p>
                  </a:txBody>
                  <a:tcPr/>
                </a:tc>
                <a:tc>
                  <a:txBody>
                    <a:bodyPr/>
                    <a:lstStyle/>
                    <a:p>
                      <a:r>
                        <a:rPr lang="en-US" dirty="0"/>
                        <a:t>Rationale</a:t>
                      </a:r>
                      <a:endParaRPr lang="en-NA" dirty="0"/>
                    </a:p>
                  </a:txBody>
                  <a:tcPr/>
                </a:tc>
                <a:tc>
                  <a:txBody>
                    <a:bodyPr/>
                    <a:lstStyle/>
                    <a:p>
                      <a:r>
                        <a:rPr lang="en-US" dirty="0"/>
                        <a:t>Outcomes </a:t>
                      </a:r>
                      <a:endParaRPr lang="en-NA" dirty="0"/>
                    </a:p>
                  </a:txBody>
                  <a:tcPr/>
                </a:tc>
                <a:tc>
                  <a:txBody>
                    <a:bodyPr/>
                    <a:lstStyle/>
                    <a:p>
                      <a:r>
                        <a:rPr lang="en-US" dirty="0"/>
                        <a:t>Implementation Strategies </a:t>
                      </a:r>
                      <a:endParaRPr lang="en-NA" dirty="0"/>
                    </a:p>
                  </a:txBody>
                  <a:tcPr/>
                </a:tc>
                <a:extLst>
                  <a:ext uri="{0D108BD9-81ED-4DB2-BD59-A6C34878D82A}">
                    <a16:rowId xmlns:a16="http://schemas.microsoft.com/office/drawing/2014/main" val="2206068049"/>
                  </a:ext>
                </a:extLst>
              </a:tr>
              <a:tr h="5107573">
                <a:tc>
                  <a:txBody>
                    <a:bodyPr/>
                    <a:lstStyle/>
                    <a:p>
                      <a:r>
                        <a:rPr lang="en-GB" dirty="0"/>
                        <a:t>To enhance the capacity of partners (Government and civic organisations) to enter into partnerships and jointly respond to development challenges and opportunities in an efficient, effective and sustainable fashion</a:t>
                      </a:r>
                      <a:endParaRPr lang="en-NA" dirty="0"/>
                    </a:p>
                  </a:txBody>
                  <a:tcPr/>
                </a:tc>
                <a:tc>
                  <a:txBody>
                    <a:bodyPr/>
                    <a:lstStyle/>
                    <a:p>
                      <a:r>
                        <a:rPr lang="en-GB" dirty="0"/>
                        <a:t>Some of the major challenges facing COs include the need to develop and maintain their human resources, to develop and adapt their organisational structures and strategically plan and adapt their vision and policies in an ever changing environment</a:t>
                      </a:r>
                      <a:endParaRPr lang="en-NA" dirty="0"/>
                    </a:p>
                  </a:txBody>
                  <a:tcPr/>
                </a:tc>
                <a:tc>
                  <a:txBody>
                    <a:bodyPr/>
                    <a:lstStyle/>
                    <a:p>
                      <a:pPr marL="285750" indent="-285750">
                        <a:buFont typeface="Arial" panose="020B0604020202020204" pitchFamily="34" charset="0"/>
                        <a:buChar char="•"/>
                      </a:pPr>
                      <a:r>
                        <a:rPr lang="en-GB" dirty="0"/>
                        <a:t>Horizontal and vertical linkages between development partners achieve high levels of synergy and avoid overlap and duplication. </a:t>
                      </a:r>
                    </a:p>
                    <a:p>
                      <a:pPr marL="285750" indent="-285750">
                        <a:buFont typeface="Arial" panose="020B0604020202020204" pitchFamily="34" charset="0"/>
                        <a:buChar char="•"/>
                      </a:pPr>
                      <a:r>
                        <a:rPr lang="en-GB" dirty="0"/>
                        <a:t>Development resources are shared to enhance the capacity of both civic and public organisations and to create financial and technical sustainability. </a:t>
                      </a:r>
                    </a:p>
                    <a:p>
                      <a:pPr marL="285750" indent="-285750">
                        <a:buFont typeface="Arial" panose="020B0604020202020204" pitchFamily="34" charset="0"/>
                        <a:buChar char="•"/>
                      </a:pPr>
                      <a:r>
                        <a:rPr lang="en-GB" dirty="0"/>
                        <a:t>Development partners have access to a range of instruments that assist them with entering into effective and efficient partnership arrangements</a:t>
                      </a:r>
                      <a:endParaRPr lang="en-NA" dirty="0"/>
                    </a:p>
                  </a:txBody>
                  <a:tcPr/>
                </a:tc>
                <a:tc>
                  <a:txBody>
                    <a:bodyPr/>
                    <a:lstStyle/>
                    <a:p>
                      <a:r>
                        <a:rPr lang="en-US" dirty="0"/>
                        <a:t>Networks and linkages</a:t>
                      </a:r>
                    </a:p>
                    <a:p>
                      <a:endParaRPr lang="en-US" dirty="0">
                        <a:solidFill>
                          <a:srgbClr val="FF0000"/>
                        </a:solidFill>
                      </a:endParaRPr>
                    </a:p>
                    <a:p>
                      <a:r>
                        <a:rPr lang="en-US" dirty="0"/>
                        <a:t>Capacity building</a:t>
                      </a:r>
                    </a:p>
                    <a:p>
                      <a:endParaRPr lang="en-US" dirty="0">
                        <a:solidFill>
                          <a:srgbClr val="FF0000"/>
                        </a:solidFill>
                      </a:endParaRPr>
                    </a:p>
                    <a:p>
                      <a:r>
                        <a:rPr lang="en-US" dirty="0"/>
                        <a:t>Partnership Support Services</a:t>
                      </a:r>
                      <a:endParaRPr lang="en-NA" dirty="0">
                        <a:solidFill>
                          <a:srgbClr val="FF0000"/>
                        </a:solidFill>
                      </a:endParaRPr>
                    </a:p>
                  </a:txBody>
                  <a:tcPr/>
                </a:tc>
                <a:extLst>
                  <a:ext uri="{0D108BD9-81ED-4DB2-BD59-A6C34878D82A}">
                    <a16:rowId xmlns:a16="http://schemas.microsoft.com/office/drawing/2014/main" val="1985537719"/>
                  </a:ext>
                </a:extLst>
              </a:tr>
            </a:tbl>
          </a:graphicData>
        </a:graphic>
      </p:graphicFrame>
    </p:spTree>
    <p:extLst>
      <p:ext uri="{BB962C8B-B14F-4D97-AF65-F5344CB8AC3E}">
        <p14:creationId xmlns:p14="http://schemas.microsoft.com/office/powerpoint/2010/main" val="863225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13">
            <a:extLst>
              <a:ext uri="{FF2B5EF4-FFF2-40B4-BE49-F238E27FC236}">
                <a16:creationId xmlns:a16="http://schemas.microsoft.com/office/drawing/2014/main" id="{ECD538B8-489B-407A-A760-436DB4C56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428ED8-D3B3-5717-7461-946E5C5E401B}"/>
              </a:ext>
            </a:extLst>
          </p:cNvPr>
          <p:cNvSpPr>
            <a:spLocks noGrp="1"/>
          </p:cNvSpPr>
          <p:nvPr>
            <p:ph type="title"/>
          </p:nvPr>
        </p:nvSpPr>
        <p:spPr>
          <a:xfrm>
            <a:off x="1371600" y="1371600"/>
            <a:ext cx="2705100" cy="4114800"/>
          </a:xfrm>
        </p:spPr>
        <p:txBody>
          <a:bodyPr anchor="ctr">
            <a:normAutofit/>
          </a:bodyPr>
          <a:lstStyle/>
          <a:p>
            <a:pPr algn="ctr"/>
            <a:r>
              <a:rPr lang="en-US" dirty="0">
                <a:solidFill>
                  <a:schemeClr val="bg2"/>
                </a:solidFill>
              </a:rPr>
              <a:t>WHAT WILL BE COVERED</a:t>
            </a:r>
            <a:endParaRPr lang="en-NA" dirty="0">
              <a:solidFill>
                <a:schemeClr val="bg2"/>
              </a:solidFill>
            </a:endParaRPr>
          </a:p>
        </p:txBody>
      </p:sp>
      <p:graphicFrame>
        <p:nvGraphicFramePr>
          <p:cNvPr id="5" name="Content Placeholder 2">
            <a:extLst>
              <a:ext uri="{FF2B5EF4-FFF2-40B4-BE49-F238E27FC236}">
                <a16:creationId xmlns:a16="http://schemas.microsoft.com/office/drawing/2014/main" id="{03C76A35-4D7E-A8D8-EC8F-160360223F05}"/>
              </a:ext>
            </a:extLst>
          </p:cNvPr>
          <p:cNvGraphicFramePr>
            <a:graphicFrameLocks noGrp="1"/>
          </p:cNvGraphicFramePr>
          <p:nvPr>
            <p:ph idx="1"/>
            <p:extLst>
              <p:ext uri="{D42A27DB-BD31-4B8C-83A1-F6EECF244321}">
                <p14:modId xmlns:p14="http://schemas.microsoft.com/office/powerpoint/2010/main" val="1692393793"/>
              </p:ext>
            </p:extLst>
          </p:nvPr>
        </p:nvGraphicFramePr>
        <p:xfrm>
          <a:off x="5410200" y="685800"/>
          <a:ext cx="6096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95035724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ECD538B8-489B-407A-A760-436DB4C563C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076700" cy="54864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BEEAEEB-2EEA-F760-C55D-36E2DBD1ACC5}"/>
              </a:ext>
            </a:extLst>
          </p:cNvPr>
          <p:cNvSpPr>
            <a:spLocks noGrp="1"/>
          </p:cNvSpPr>
          <p:nvPr>
            <p:ph type="title"/>
          </p:nvPr>
        </p:nvSpPr>
        <p:spPr>
          <a:xfrm>
            <a:off x="746760" y="1371600"/>
            <a:ext cx="4015740" cy="4739640"/>
          </a:xfrm>
        </p:spPr>
        <p:txBody>
          <a:bodyPr anchor="ctr">
            <a:normAutofit/>
          </a:bodyPr>
          <a:lstStyle/>
          <a:p>
            <a:r>
              <a:rPr lang="en-US" sz="2000" dirty="0">
                <a:solidFill>
                  <a:schemeClr val="bg2"/>
                </a:solidFill>
              </a:rPr>
              <a:t>INSTITUTIONAL FRAMEWORK</a:t>
            </a:r>
            <a:br>
              <a:rPr lang="en-US" sz="2000" dirty="0">
                <a:solidFill>
                  <a:schemeClr val="bg2"/>
                </a:solidFill>
              </a:rPr>
            </a:br>
            <a:br>
              <a:rPr lang="en-US" sz="2000" dirty="0">
                <a:solidFill>
                  <a:schemeClr val="bg2"/>
                </a:solidFill>
              </a:rPr>
            </a:br>
            <a:r>
              <a:rPr lang="en-US" sz="2000" dirty="0">
                <a:solidFill>
                  <a:schemeClr val="bg2"/>
                </a:solidFill>
              </a:rPr>
              <a:t>- </a:t>
            </a:r>
            <a:r>
              <a:rPr lang="en-US" sz="1000" dirty="0">
                <a:solidFill>
                  <a:schemeClr val="bg2"/>
                </a:solidFill>
              </a:rPr>
              <a:t>advisory committee</a:t>
            </a:r>
            <a:br>
              <a:rPr lang="en-US" sz="1000" dirty="0">
                <a:solidFill>
                  <a:schemeClr val="bg2"/>
                </a:solidFill>
              </a:rPr>
            </a:br>
            <a:br>
              <a:rPr lang="en-US" sz="1000" dirty="0">
                <a:solidFill>
                  <a:schemeClr val="bg2"/>
                </a:solidFill>
              </a:rPr>
            </a:br>
            <a:r>
              <a:rPr lang="en-US" sz="1000" dirty="0">
                <a:solidFill>
                  <a:schemeClr val="bg2"/>
                </a:solidFill>
              </a:rPr>
              <a:t>- national planning commissions</a:t>
            </a:r>
            <a:br>
              <a:rPr lang="en-US" sz="1000" dirty="0">
                <a:solidFill>
                  <a:schemeClr val="bg2"/>
                </a:solidFill>
              </a:rPr>
            </a:br>
            <a:br>
              <a:rPr lang="en-US" sz="1000" dirty="0">
                <a:solidFill>
                  <a:schemeClr val="bg2"/>
                </a:solidFill>
              </a:rPr>
            </a:br>
            <a:r>
              <a:rPr lang="en-US" sz="1000" dirty="0">
                <a:solidFill>
                  <a:schemeClr val="bg2"/>
                </a:solidFill>
              </a:rPr>
              <a:t>- civic organizations</a:t>
            </a:r>
            <a:br>
              <a:rPr lang="en-US" sz="1000" dirty="0">
                <a:solidFill>
                  <a:schemeClr val="bg2"/>
                </a:solidFill>
              </a:rPr>
            </a:br>
            <a:br>
              <a:rPr lang="en-US" sz="1000" dirty="0">
                <a:solidFill>
                  <a:schemeClr val="bg2"/>
                </a:solidFill>
              </a:rPr>
            </a:br>
            <a:r>
              <a:rPr lang="en-US" sz="1000" dirty="0">
                <a:solidFill>
                  <a:schemeClr val="bg2"/>
                </a:solidFill>
              </a:rPr>
              <a:t>- line ministries</a:t>
            </a:r>
            <a:br>
              <a:rPr lang="en-US" sz="1000" dirty="0">
                <a:solidFill>
                  <a:schemeClr val="bg2"/>
                </a:solidFill>
              </a:rPr>
            </a:br>
            <a:br>
              <a:rPr lang="en-US" sz="1000" dirty="0">
                <a:solidFill>
                  <a:schemeClr val="bg2"/>
                </a:solidFill>
              </a:rPr>
            </a:br>
            <a:r>
              <a:rPr lang="en-GB" sz="1200" b="1" dirty="0"/>
              <a:t>Civic organisations have the opportunity to make use of the services of NPCS. It is essential to note that these services are not in conflict with or take over the functions of the Namibia Non-</a:t>
            </a:r>
            <a:r>
              <a:rPr lang="en-GB" sz="1200" b="1" dirty="0" err="1"/>
              <a:t>Governmntal</a:t>
            </a:r>
            <a:r>
              <a:rPr lang="en-GB" sz="1200" b="1" dirty="0"/>
              <a:t> Organisation Forum (NANGOF) or other apex organisations. Such organisations will continue to act and advocate in the interests of COs across CO sectoral lines.</a:t>
            </a:r>
            <a:endParaRPr lang="en-NA" sz="1200" b="1" dirty="0">
              <a:solidFill>
                <a:schemeClr val="bg2"/>
              </a:solidFill>
            </a:endParaRPr>
          </a:p>
        </p:txBody>
      </p:sp>
      <p:graphicFrame>
        <p:nvGraphicFramePr>
          <p:cNvPr id="5" name="Content Placeholder 2">
            <a:extLst>
              <a:ext uri="{FF2B5EF4-FFF2-40B4-BE49-F238E27FC236}">
                <a16:creationId xmlns:a16="http://schemas.microsoft.com/office/drawing/2014/main" id="{3304E0BB-E556-9609-FC09-97FB30D5379E}"/>
              </a:ext>
            </a:extLst>
          </p:cNvPr>
          <p:cNvGraphicFramePr>
            <a:graphicFrameLocks noGrp="1"/>
          </p:cNvGraphicFramePr>
          <p:nvPr>
            <p:ph idx="1"/>
            <p:extLst>
              <p:ext uri="{D42A27DB-BD31-4B8C-83A1-F6EECF244321}">
                <p14:modId xmlns:p14="http://schemas.microsoft.com/office/powerpoint/2010/main" val="912450377"/>
              </p:ext>
            </p:extLst>
          </p:nvPr>
        </p:nvGraphicFramePr>
        <p:xfrm>
          <a:off x="5410200" y="685800"/>
          <a:ext cx="6096000" cy="54864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7656120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BDA763-7886-0F1D-61B2-4E58C5FD113D}"/>
              </a:ext>
            </a:extLst>
          </p:cNvPr>
          <p:cNvSpPr>
            <a:spLocks noGrp="1"/>
          </p:cNvSpPr>
          <p:nvPr>
            <p:ph type="title"/>
          </p:nvPr>
        </p:nvSpPr>
        <p:spPr>
          <a:xfrm>
            <a:off x="116732" y="365126"/>
            <a:ext cx="11936310" cy="1149350"/>
          </a:xfrm>
        </p:spPr>
        <p:txBody>
          <a:bodyPr/>
          <a:lstStyle/>
          <a:p>
            <a:r>
              <a:rPr lang="en-US" b="1" dirty="0"/>
              <a:t>ROLES OF RESPONSIBILITIES OF STRUCTURES MENTIONED IN THE POLICY</a:t>
            </a:r>
            <a:endParaRPr lang="en-NA" b="1" dirty="0"/>
          </a:p>
        </p:txBody>
      </p:sp>
      <p:sp>
        <p:nvSpPr>
          <p:cNvPr id="3" name="Text Placeholder 2">
            <a:extLst>
              <a:ext uri="{FF2B5EF4-FFF2-40B4-BE49-F238E27FC236}">
                <a16:creationId xmlns:a16="http://schemas.microsoft.com/office/drawing/2014/main" id="{BD0075E2-CBBE-517D-6059-A09EBFCC2101}"/>
              </a:ext>
            </a:extLst>
          </p:cNvPr>
          <p:cNvSpPr>
            <a:spLocks noGrp="1"/>
          </p:cNvSpPr>
          <p:nvPr>
            <p:ph type="body" idx="1"/>
          </p:nvPr>
        </p:nvSpPr>
        <p:spPr>
          <a:xfrm>
            <a:off x="116732" y="1681163"/>
            <a:ext cx="5880843" cy="823912"/>
          </a:xfrm>
        </p:spPr>
        <p:txBody>
          <a:bodyPr/>
          <a:lstStyle/>
          <a:p>
            <a:r>
              <a:rPr lang="en-US" dirty="0"/>
              <a:t>ADVISORY COMMITEE</a:t>
            </a:r>
            <a:endParaRPr lang="en-NA" dirty="0"/>
          </a:p>
        </p:txBody>
      </p:sp>
      <p:sp>
        <p:nvSpPr>
          <p:cNvPr id="4" name="Content Placeholder 3">
            <a:extLst>
              <a:ext uri="{FF2B5EF4-FFF2-40B4-BE49-F238E27FC236}">
                <a16:creationId xmlns:a16="http://schemas.microsoft.com/office/drawing/2014/main" id="{99F22926-8713-20BA-9E9F-8B46BE1C7B34}"/>
              </a:ext>
            </a:extLst>
          </p:cNvPr>
          <p:cNvSpPr>
            <a:spLocks noGrp="1"/>
          </p:cNvSpPr>
          <p:nvPr>
            <p:ph sz="half" idx="2"/>
          </p:nvPr>
        </p:nvSpPr>
        <p:spPr>
          <a:xfrm>
            <a:off x="116732" y="2505074"/>
            <a:ext cx="5880843" cy="4255647"/>
          </a:xfrm>
        </p:spPr>
        <p:txBody>
          <a:bodyPr>
            <a:noAutofit/>
          </a:bodyPr>
          <a:lstStyle/>
          <a:p>
            <a:r>
              <a:rPr lang="en-GB" sz="1600" dirty="0"/>
              <a:t>Advisory Committee An Advisory Committee will be established under section 8 of the National Planning Commission Act, 1994 (Act 15 of 1994). </a:t>
            </a:r>
          </a:p>
          <a:p>
            <a:r>
              <a:rPr lang="en-GB" sz="1600" dirty="0"/>
              <a:t>Members of this committee will represent all levels of Government and </a:t>
            </a:r>
            <a:r>
              <a:rPr lang="en-GB" sz="1600" dirty="0" err="1"/>
              <a:t>COs.</a:t>
            </a:r>
            <a:r>
              <a:rPr lang="en-GB" sz="1600" dirty="0"/>
              <a:t> </a:t>
            </a:r>
          </a:p>
          <a:p>
            <a:r>
              <a:rPr lang="en-GB" sz="1600" dirty="0"/>
              <a:t>The advisory committee will meet on a quarterly basis to advise NPC on the implementation of the GRN – CO Partnership Policy.</a:t>
            </a:r>
          </a:p>
          <a:p>
            <a:r>
              <a:rPr lang="en-GB" sz="1600" dirty="0"/>
              <a:t>At quarterly meetings the committee shall propose and review policy implementation matters. </a:t>
            </a:r>
          </a:p>
          <a:p>
            <a:r>
              <a:rPr lang="en-GB" sz="1600" dirty="0"/>
              <a:t>In between committee meetings, the NPCS in co-operation with members from COs may establish task forces to work on any particular technical issue recommended by the committee to be tabled at the next committee meeting. </a:t>
            </a:r>
          </a:p>
          <a:p>
            <a:pPr marL="0" indent="0">
              <a:buNone/>
            </a:pPr>
            <a:endParaRPr lang="en-GB" sz="1600" dirty="0"/>
          </a:p>
          <a:p>
            <a:pPr marL="0" indent="0">
              <a:buNone/>
            </a:pPr>
            <a:endParaRPr lang="en-GB" sz="1600" dirty="0"/>
          </a:p>
        </p:txBody>
      </p:sp>
      <p:sp>
        <p:nvSpPr>
          <p:cNvPr id="5" name="Text Placeholder 4">
            <a:extLst>
              <a:ext uri="{FF2B5EF4-FFF2-40B4-BE49-F238E27FC236}">
                <a16:creationId xmlns:a16="http://schemas.microsoft.com/office/drawing/2014/main" id="{7AF9CC26-5619-8ABA-5AEE-0F0FDBCDA5BC}"/>
              </a:ext>
            </a:extLst>
          </p:cNvPr>
          <p:cNvSpPr>
            <a:spLocks noGrp="1"/>
          </p:cNvSpPr>
          <p:nvPr>
            <p:ph type="body" sz="quarter" idx="3"/>
          </p:nvPr>
        </p:nvSpPr>
        <p:spPr>
          <a:xfrm>
            <a:off x="6172200" y="1681163"/>
            <a:ext cx="5183188" cy="692386"/>
          </a:xfrm>
        </p:spPr>
        <p:txBody>
          <a:bodyPr/>
          <a:lstStyle/>
          <a:p>
            <a:r>
              <a:rPr lang="en-US" dirty="0"/>
              <a:t>ROLES AND RESPONSIBILITIES</a:t>
            </a:r>
            <a:endParaRPr lang="en-NA" dirty="0"/>
          </a:p>
        </p:txBody>
      </p:sp>
      <p:sp>
        <p:nvSpPr>
          <p:cNvPr id="6" name="Content Placeholder 5">
            <a:extLst>
              <a:ext uri="{FF2B5EF4-FFF2-40B4-BE49-F238E27FC236}">
                <a16:creationId xmlns:a16="http://schemas.microsoft.com/office/drawing/2014/main" id="{DA6625FD-067F-6816-DADA-93969469D9A3}"/>
              </a:ext>
            </a:extLst>
          </p:cNvPr>
          <p:cNvSpPr>
            <a:spLocks noGrp="1"/>
          </p:cNvSpPr>
          <p:nvPr>
            <p:ph sz="quarter" idx="4"/>
          </p:nvPr>
        </p:nvSpPr>
        <p:spPr>
          <a:xfrm>
            <a:off x="6172199" y="2373550"/>
            <a:ext cx="5880843" cy="4562272"/>
          </a:xfrm>
        </p:spPr>
        <p:txBody>
          <a:bodyPr>
            <a:noAutofit/>
          </a:bodyPr>
          <a:lstStyle/>
          <a:p>
            <a:r>
              <a:rPr lang="en-GB" sz="1400" dirty="0"/>
              <a:t>Oversee the review of the legal and regulatory environment and advise on the formulation of the new Bill for Partnership required for the purpose of improving the environment in line with policy recommendations. </a:t>
            </a:r>
          </a:p>
          <a:p>
            <a:r>
              <a:rPr lang="en-GB" sz="1400" dirty="0"/>
              <a:t>Assist NPC to put in place the mechanisms and instruments that are needed to fulfil its facilitatory role. </a:t>
            </a:r>
          </a:p>
          <a:p>
            <a:r>
              <a:rPr lang="en-GB" sz="1400" dirty="0"/>
              <a:t>In addition to the provision of technical advice to the </a:t>
            </a:r>
            <a:r>
              <a:rPr lang="en-GB" sz="1400" b="1" dirty="0"/>
              <a:t>Partnership Help Desk, </a:t>
            </a:r>
          </a:p>
          <a:p>
            <a:r>
              <a:rPr lang="en-GB" sz="1400" dirty="0"/>
              <a:t>the Committees support will also include the constitution of the CO forum for discussing critical partnership issues; the establishment of the National Initiative Campaign Task Force, and the setting up of a Working Group to develop the required M&amp;E system. </a:t>
            </a:r>
          </a:p>
          <a:p>
            <a:r>
              <a:rPr lang="en-GB" sz="1400" dirty="0"/>
              <a:t>Bring to the attention of NPC any obstacle that may have hampered the implementation of the policy and to propose measures to rectify such situations. </a:t>
            </a:r>
          </a:p>
          <a:p>
            <a:r>
              <a:rPr lang="en-GB" sz="1400" dirty="0"/>
              <a:t>Advise on strategies for the implementation of the policy and monitor and evaluate the outcomes. </a:t>
            </a:r>
          </a:p>
          <a:p>
            <a:r>
              <a:rPr lang="en-GB" sz="1400" dirty="0"/>
              <a:t>Advise NPC on the promotion of the policy</a:t>
            </a:r>
            <a:endParaRPr lang="en-NA" sz="1400" dirty="0"/>
          </a:p>
        </p:txBody>
      </p:sp>
    </p:spTree>
    <p:extLst>
      <p:ext uri="{BB962C8B-B14F-4D97-AF65-F5344CB8AC3E}">
        <p14:creationId xmlns:p14="http://schemas.microsoft.com/office/powerpoint/2010/main" val="23833561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56C3252F-B727-2633-5E44-B7D9EE82C3CC}"/>
              </a:ext>
            </a:extLst>
          </p:cNvPr>
          <p:cNvSpPr>
            <a:spLocks noGrp="1"/>
          </p:cNvSpPr>
          <p:nvPr>
            <p:ph sz="half" idx="2"/>
          </p:nvPr>
        </p:nvSpPr>
        <p:spPr>
          <a:xfrm>
            <a:off x="175572" y="2505074"/>
            <a:ext cx="5822003" cy="4352925"/>
          </a:xfrm>
        </p:spPr>
        <p:txBody>
          <a:bodyPr>
            <a:normAutofit/>
          </a:bodyPr>
          <a:lstStyle/>
          <a:p>
            <a:pPr marL="0" marR="0" lvl="0" indent="0" algn="l" defTabSz="914400" rtl="0" eaLnBrk="1" fontAlgn="auto" latinLnBrk="0" hangingPunct="1">
              <a:lnSpc>
                <a:spcPct val="100000"/>
              </a:lnSpc>
              <a:spcBef>
                <a:spcPts val="1000"/>
              </a:spcBef>
              <a:spcAft>
                <a:spcPts val="0"/>
              </a:spcAft>
              <a:buClrTx/>
              <a:buSzPct val="70000"/>
              <a:buFont typeface="Arial" panose="020B0604020202020204" pitchFamily="34" charset="0"/>
              <a:buNone/>
              <a:tabLst/>
              <a:defRPr/>
            </a:pPr>
            <a:r>
              <a:rPr kumimoji="0" lang="en-US" sz="4300" b="0" i="0" u="none" strike="noStrike" kern="1200" cap="all" spc="300" normalizeH="0" baseline="0" noProof="0" dirty="0">
                <a:ln>
                  <a:noFill/>
                </a:ln>
                <a:solidFill>
                  <a:srgbClr val="293737"/>
                </a:solidFill>
                <a:effectLst/>
                <a:uLnTx/>
                <a:uFillTx/>
                <a:latin typeface="Goudy Old Style"/>
                <a:ea typeface="+mn-ea"/>
                <a:cs typeface="+mn-cs"/>
              </a:rPr>
              <a:t>NATIONAL PLANNING COMMISSION</a:t>
            </a:r>
            <a:endParaRPr kumimoji="0" lang="en-NA" sz="3200" b="1" i="0" u="none" strike="noStrike" kern="1200" cap="none" spc="0" normalizeH="0" baseline="0" noProof="0" dirty="0">
              <a:ln>
                <a:noFill/>
              </a:ln>
              <a:solidFill>
                <a:srgbClr val="293737"/>
              </a:solidFill>
              <a:effectLst/>
              <a:uLnTx/>
              <a:uFillTx/>
              <a:latin typeface="Goudy Old Style"/>
              <a:ea typeface="+mn-ea"/>
              <a:cs typeface="+mn-cs"/>
            </a:endParaRPr>
          </a:p>
          <a:p>
            <a:endParaRPr lang="en-NA" dirty="0"/>
          </a:p>
        </p:txBody>
      </p:sp>
      <p:sp>
        <p:nvSpPr>
          <p:cNvPr id="5" name="Text Placeholder 4">
            <a:extLst>
              <a:ext uri="{FF2B5EF4-FFF2-40B4-BE49-F238E27FC236}">
                <a16:creationId xmlns:a16="http://schemas.microsoft.com/office/drawing/2014/main" id="{63977459-F8D2-7096-5F0D-98DDCBE74D62}"/>
              </a:ext>
            </a:extLst>
          </p:cNvPr>
          <p:cNvSpPr>
            <a:spLocks noGrp="1"/>
          </p:cNvSpPr>
          <p:nvPr>
            <p:ph type="body" sz="quarter" idx="3"/>
          </p:nvPr>
        </p:nvSpPr>
        <p:spPr/>
        <p:txBody>
          <a:bodyPr>
            <a:normAutofit/>
          </a:bodyPr>
          <a:lstStyle/>
          <a:p>
            <a:r>
              <a:rPr lang="en-US" dirty="0"/>
              <a:t>ROLES AND RESPONSIBILITIES </a:t>
            </a:r>
            <a:endParaRPr lang="en-NA" dirty="0"/>
          </a:p>
        </p:txBody>
      </p:sp>
      <p:graphicFrame>
        <p:nvGraphicFramePr>
          <p:cNvPr id="12" name="Content Placeholder 5">
            <a:extLst>
              <a:ext uri="{FF2B5EF4-FFF2-40B4-BE49-F238E27FC236}">
                <a16:creationId xmlns:a16="http://schemas.microsoft.com/office/drawing/2014/main" id="{1931A970-2C2A-E599-AB4B-8AB5B03BD815}"/>
              </a:ext>
            </a:extLst>
          </p:cNvPr>
          <p:cNvGraphicFramePr>
            <a:graphicFrameLocks noGrp="1"/>
          </p:cNvGraphicFramePr>
          <p:nvPr>
            <p:ph sz="quarter" idx="4"/>
          </p:nvPr>
        </p:nvGraphicFramePr>
        <p:xfrm>
          <a:off x="6172200" y="2505075"/>
          <a:ext cx="5822004" cy="42070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41745851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9032AA-D1E5-02F6-EFBB-785A74A2FE74}"/>
              </a:ext>
            </a:extLst>
          </p:cNvPr>
          <p:cNvSpPr>
            <a:spLocks noGrp="1"/>
          </p:cNvSpPr>
          <p:nvPr>
            <p:ph type="title"/>
          </p:nvPr>
        </p:nvSpPr>
        <p:spPr>
          <a:xfrm>
            <a:off x="1" y="566278"/>
            <a:ext cx="11955294" cy="965458"/>
          </a:xfrm>
        </p:spPr>
        <p:txBody>
          <a:bodyPr/>
          <a:lstStyle/>
          <a:p>
            <a:r>
              <a:rPr lang="en-US" dirty="0"/>
              <a:t>Roles and responsibilities </a:t>
            </a:r>
            <a:endParaRPr lang="en-NA" dirty="0"/>
          </a:p>
        </p:txBody>
      </p:sp>
      <p:sp>
        <p:nvSpPr>
          <p:cNvPr id="3" name="Content Placeholder 2">
            <a:extLst>
              <a:ext uri="{FF2B5EF4-FFF2-40B4-BE49-F238E27FC236}">
                <a16:creationId xmlns:a16="http://schemas.microsoft.com/office/drawing/2014/main" id="{3C5CA4D8-1A1B-10D2-E862-EC90BE029D33}"/>
              </a:ext>
            </a:extLst>
          </p:cNvPr>
          <p:cNvSpPr>
            <a:spLocks noGrp="1"/>
          </p:cNvSpPr>
          <p:nvPr>
            <p:ph sz="half" idx="1"/>
          </p:nvPr>
        </p:nvSpPr>
        <p:spPr>
          <a:xfrm>
            <a:off x="291831" y="2057400"/>
            <a:ext cx="4503906" cy="4645226"/>
          </a:xfrm>
        </p:spPr>
        <p:txBody>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400" b="1" i="0" u="none" strike="noStrike" kern="1200" cap="none" spc="0" normalizeH="0" baseline="0" noProof="0" dirty="0">
                <a:ln>
                  <a:noFill/>
                </a:ln>
                <a:solidFill>
                  <a:srgbClr val="293737"/>
                </a:solidFill>
                <a:effectLst/>
                <a:uLnTx/>
                <a:uFillTx/>
                <a:latin typeface="Goudy Old Style"/>
                <a:ea typeface="+mn-ea"/>
                <a:cs typeface="+mn-cs"/>
              </a:rPr>
              <a:t>Civic Organisations</a:t>
            </a:r>
            <a:endParaRPr kumimoji="0" lang="en-NA" sz="2400" b="1" i="0" u="none" strike="noStrike" kern="1200" cap="none" spc="0" normalizeH="0" baseline="0" noProof="0" dirty="0">
              <a:ln>
                <a:noFill/>
              </a:ln>
              <a:solidFill>
                <a:srgbClr val="293737"/>
              </a:solidFill>
              <a:effectLst/>
              <a:uLnTx/>
              <a:uFillTx/>
              <a:latin typeface="Goudy Old Style"/>
              <a:ea typeface="+mn-ea"/>
              <a:cs typeface="+mn-cs"/>
            </a:endParaRPr>
          </a:p>
          <a:p>
            <a:pPr marL="0" indent="0">
              <a:buNone/>
            </a:pPr>
            <a:endParaRPr lang="en-NA" dirty="0"/>
          </a:p>
        </p:txBody>
      </p:sp>
      <p:sp>
        <p:nvSpPr>
          <p:cNvPr id="4" name="Content Placeholder 3">
            <a:extLst>
              <a:ext uri="{FF2B5EF4-FFF2-40B4-BE49-F238E27FC236}">
                <a16:creationId xmlns:a16="http://schemas.microsoft.com/office/drawing/2014/main" id="{1E1DE81D-D140-A578-9ED4-142BD7C09B1E}"/>
              </a:ext>
            </a:extLst>
          </p:cNvPr>
          <p:cNvSpPr>
            <a:spLocks noGrp="1"/>
          </p:cNvSpPr>
          <p:nvPr>
            <p:ph sz="half" idx="2"/>
          </p:nvPr>
        </p:nvSpPr>
        <p:spPr>
          <a:xfrm>
            <a:off x="4679004" y="2057401"/>
            <a:ext cx="7081736" cy="4645226"/>
          </a:xfrm>
        </p:spPr>
        <p:txBody>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200" b="0" i="0" u="none" strike="noStrike" kern="1200" cap="none" spc="0" normalizeH="0" baseline="0" noProof="0" dirty="0">
                <a:ln>
                  <a:noFill/>
                </a:ln>
                <a:solidFill>
                  <a:srgbClr val="293737"/>
                </a:solidFill>
                <a:effectLst/>
                <a:uLnTx/>
                <a:uFillTx/>
                <a:latin typeface="Goudy Old Style"/>
                <a:ea typeface="+mn-ea"/>
                <a:cs typeface="+mn-cs"/>
              </a:rPr>
              <a:t>Civic organisations have the opportunity to make use of the services of NPCS.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200" b="0" i="0" u="none" strike="noStrike" kern="1200" cap="none" spc="0" normalizeH="0" baseline="0" noProof="0" dirty="0">
                <a:ln>
                  <a:noFill/>
                </a:ln>
                <a:solidFill>
                  <a:srgbClr val="293737"/>
                </a:solidFill>
                <a:effectLst/>
                <a:uLnTx/>
                <a:uFillTx/>
                <a:latin typeface="Goudy Old Style"/>
                <a:ea typeface="+mn-ea"/>
                <a:cs typeface="+mn-cs"/>
              </a:rPr>
              <a:t>It is essential to note that these services are not in conflict with or take over the functions of existing apex bodies. Such organisations will continue to act and advocate the interests of COs across CO sectoral lines.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200" b="0" i="0" u="none" strike="noStrike" kern="1200" cap="none" spc="0" normalizeH="0" baseline="0" noProof="0" dirty="0">
                <a:ln>
                  <a:noFill/>
                </a:ln>
                <a:solidFill>
                  <a:srgbClr val="293737"/>
                </a:solidFill>
                <a:effectLst/>
                <a:uLnTx/>
                <a:uFillTx/>
                <a:latin typeface="Goudy Old Style"/>
                <a:ea typeface="+mn-ea"/>
                <a:cs typeface="+mn-cs"/>
              </a:rPr>
              <a:t>They will work closely with NPCS both directly and through the Advisory Committee and will actively participate in the proposed review and formulation of the new Act.</a:t>
            </a:r>
            <a:endParaRPr kumimoji="0" lang="en-NA" sz="2400" b="0" i="0" u="none" strike="noStrike" kern="1200" cap="none" spc="0" normalizeH="0" baseline="0" noProof="0" dirty="0">
              <a:ln>
                <a:noFill/>
              </a:ln>
              <a:solidFill>
                <a:srgbClr val="293737"/>
              </a:solidFill>
              <a:effectLst/>
              <a:uLnTx/>
              <a:uFillTx/>
              <a:latin typeface="Goudy Old Style"/>
              <a:ea typeface="+mn-ea"/>
              <a:cs typeface="+mn-cs"/>
            </a:endParaRPr>
          </a:p>
          <a:p>
            <a:endParaRPr lang="en-NA" dirty="0"/>
          </a:p>
        </p:txBody>
      </p:sp>
    </p:spTree>
    <p:extLst>
      <p:ext uri="{BB962C8B-B14F-4D97-AF65-F5344CB8AC3E}">
        <p14:creationId xmlns:p14="http://schemas.microsoft.com/office/powerpoint/2010/main" val="16330413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35D720-D08B-C320-FEDD-9A606DB0D542}"/>
              </a:ext>
            </a:extLst>
          </p:cNvPr>
          <p:cNvSpPr>
            <a:spLocks noGrp="1"/>
          </p:cNvSpPr>
          <p:nvPr>
            <p:ph sz="half" idx="2"/>
          </p:nvPr>
        </p:nvSpPr>
        <p:spPr>
          <a:xfrm>
            <a:off x="246434" y="2505075"/>
            <a:ext cx="4452027" cy="4236192"/>
          </a:xfrm>
        </p:spPr>
        <p:txBody>
          <a:bodyPr/>
          <a:lstStyle/>
          <a:p>
            <a:r>
              <a:rPr lang="en-GB" dirty="0"/>
              <a:t>Line Ministries</a:t>
            </a:r>
            <a:endParaRPr lang="en-NA" dirty="0"/>
          </a:p>
        </p:txBody>
      </p:sp>
      <p:sp>
        <p:nvSpPr>
          <p:cNvPr id="5" name="Text Placeholder 4">
            <a:extLst>
              <a:ext uri="{FF2B5EF4-FFF2-40B4-BE49-F238E27FC236}">
                <a16:creationId xmlns:a16="http://schemas.microsoft.com/office/drawing/2014/main" id="{6E35A951-9E84-C81A-CDF0-820088626E14}"/>
              </a:ext>
            </a:extLst>
          </p:cNvPr>
          <p:cNvSpPr>
            <a:spLocks noGrp="1"/>
          </p:cNvSpPr>
          <p:nvPr>
            <p:ph type="body" sz="quarter" idx="3"/>
          </p:nvPr>
        </p:nvSpPr>
        <p:spPr>
          <a:xfrm>
            <a:off x="3881336" y="1681163"/>
            <a:ext cx="7830765" cy="823912"/>
          </a:xfrm>
        </p:spPr>
        <p:txBody>
          <a:bodyPr/>
          <a:lstStyle/>
          <a:p>
            <a:r>
              <a:rPr lang="en-US" dirty="0"/>
              <a:t>ROLES AND RESPONSIBILITY</a:t>
            </a:r>
            <a:endParaRPr lang="en-NA" dirty="0"/>
          </a:p>
        </p:txBody>
      </p:sp>
      <p:sp>
        <p:nvSpPr>
          <p:cNvPr id="6" name="Content Placeholder 5">
            <a:extLst>
              <a:ext uri="{FF2B5EF4-FFF2-40B4-BE49-F238E27FC236}">
                <a16:creationId xmlns:a16="http://schemas.microsoft.com/office/drawing/2014/main" id="{E3E9941D-722E-6CD2-2B7B-95B9B64C8EB2}"/>
              </a:ext>
            </a:extLst>
          </p:cNvPr>
          <p:cNvSpPr>
            <a:spLocks noGrp="1"/>
          </p:cNvSpPr>
          <p:nvPr>
            <p:ph sz="quarter" idx="4"/>
          </p:nvPr>
        </p:nvSpPr>
        <p:spPr>
          <a:xfrm>
            <a:off x="3570051" y="2505074"/>
            <a:ext cx="8375515" cy="4236193"/>
          </a:xfrm>
        </p:spPr>
        <p:txBody>
          <a:bodyPr/>
          <a:lstStyle/>
          <a:p>
            <a:r>
              <a:rPr kumimoji="0" lang="en-GB" sz="2400" b="0" i="0" u="none" strike="noStrike" kern="1200" cap="none" spc="0" normalizeH="0" baseline="0" noProof="0" dirty="0">
                <a:ln>
                  <a:noFill/>
                </a:ln>
                <a:solidFill>
                  <a:srgbClr val="293737"/>
                </a:solidFill>
                <a:effectLst/>
                <a:uLnTx/>
                <a:uFillTx/>
                <a:latin typeface="Goudy Old Style"/>
                <a:ea typeface="+mn-ea"/>
                <a:cs typeface="+mn-cs"/>
              </a:rPr>
              <a:t>In addition to participating in the Advisory Committee, each line ministry in sectors in which COs tend to be active will designate a Contact Officer to handle relations with COs operating in their fields and to liaise with NPCS.</a:t>
            </a:r>
            <a:endParaRPr lang="en-NA" dirty="0"/>
          </a:p>
        </p:txBody>
      </p:sp>
    </p:spTree>
    <p:extLst>
      <p:ext uri="{BB962C8B-B14F-4D97-AF65-F5344CB8AC3E}">
        <p14:creationId xmlns:p14="http://schemas.microsoft.com/office/powerpoint/2010/main" val="133208304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a:extLst>
              <a:ext uri="{FF2B5EF4-FFF2-40B4-BE49-F238E27FC236}">
                <a16:creationId xmlns:a16="http://schemas.microsoft.com/office/drawing/2014/main" id="{6035D720-D08B-C320-FEDD-9A606DB0D542}"/>
              </a:ext>
            </a:extLst>
          </p:cNvPr>
          <p:cNvSpPr>
            <a:spLocks noGrp="1"/>
          </p:cNvSpPr>
          <p:nvPr>
            <p:ph sz="half" idx="2"/>
          </p:nvPr>
        </p:nvSpPr>
        <p:spPr>
          <a:xfrm>
            <a:off x="246434" y="2505075"/>
            <a:ext cx="4452027" cy="4236192"/>
          </a:xfrm>
        </p:spPr>
        <p:txBody>
          <a:bodyPr>
            <a:normAutofit/>
          </a:bodyPr>
          <a:lstStyle/>
          <a:p>
            <a:r>
              <a:rPr lang="en-GB" b="1" dirty="0"/>
              <a:t>Regional Governments and Local Authorities</a:t>
            </a:r>
            <a:endParaRPr lang="en-NA" b="1" dirty="0"/>
          </a:p>
        </p:txBody>
      </p:sp>
      <p:sp>
        <p:nvSpPr>
          <p:cNvPr id="5" name="Text Placeholder 4">
            <a:extLst>
              <a:ext uri="{FF2B5EF4-FFF2-40B4-BE49-F238E27FC236}">
                <a16:creationId xmlns:a16="http://schemas.microsoft.com/office/drawing/2014/main" id="{6E35A951-9E84-C81A-CDF0-820088626E14}"/>
              </a:ext>
            </a:extLst>
          </p:cNvPr>
          <p:cNvSpPr>
            <a:spLocks noGrp="1"/>
          </p:cNvSpPr>
          <p:nvPr>
            <p:ph type="body" sz="quarter" idx="3"/>
          </p:nvPr>
        </p:nvSpPr>
        <p:spPr>
          <a:xfrm>
            <a:off x="5019472" y="1681163"/>
            <a:ext cx="6335916" cy="823912"/>
          </a:xfrm>
        </p:spPr>
        <p:txBody>
          <a:bodyPr/>
          <a:lstStyle/>
          <a:p>
            <a:r>
              <a:rPr lang="en-US" dirty="0"/>
              <a:t>ROLES AND RESPONSIBILITY</a:t>
            </a:r>
            <a:endParaRPr lang="en-NA" dirty="0"/>
          </a:p>
        </p:txBody>
      </p:sp>
      <p:sp>
        <p:nvSpPr>
          <p:cNvPr id="6" name="Content Placeholder 5">
            <a:extLst>
              <a:ext uri="{FF2B5EF4-FFF2-40B4-BE49-F238E27FC236}">
                <a16:creationId xmlns:a16="http://schemas.microsoft.com/office/drawing/2014/main" id="{E3E9941D-722E-6CD2-2B7B-95B9B64C8EB2}"/>
              </a:ext>
            </a:extLst>
          </p:cNvPr>
          <p:cNvSpPr>
            <a:spLocks noGrp="1"/>
          </p:cNvSpPr>
          <p:nvPr>
            <p:ph sz="quarter" idx="4"/>
          </p:nvPr>
        </p:nvSpPr>
        <p:spPr>
          <a:xfrm>
            <a:off x="4698460" y="2505074"/>
            <a:ext cx="7247106" cy="4236193"/>
          </a:xfrm>
        </p:spPr>
        <p:txBody>
          <a:bodyPr>
            <a:normAutofit/>
          </a:bodyPr>
          <a:lstStyle/>
          <a:p>
            <a:r>
              <a:rPr kumimoji="0" lang="en-GB" sz="2200" b="0" i="0" u="none" strike="noStrike" kern="1200" cap="none" spc="0" normalizeH="0" baseline="0" noProof="0" dirty="0">
                <a:ln>
                  <a:noFill/>
                </a:ln>
                <a:solidFill>
                  <a:srgbClr val="293737"/>
                </a:solidFill>
                <a:effectLst/>
                <a:uLnTx/>
                <a:uFillTx/>
                <a:latin typeface="Goudy Old Style"/>
                <a:ea typeface="+mn-ea"/>
                <a:cs typeface="+mn-cs"/>
              </a:rPr>
              <a:t>Sub-national units of Government will be represented on the Advisory Committee by a nominee from the Association of Regional Councils or the Association of Local Authorities in Namibia. </a:t>
            </a:r>
          </a:p>
          <a:p>
            <a:r>
              <a:rPr kumimoji="0" lang="en-GB" sz="2200" b="0" i="0" u="none" strike="noStrike" kern="1200" cap="none" spc="0" normalizeH="0" baseline="0" noProof="0" dirty="0">
                <a:ln>
                  <a:noFill/>
                </a:ln>
                <a:solidFill>
                  <a:srgbClr val="293737"/>
                </a:solidFill>
                <a:effectLst/>
                <a:uLnTx/>
                <a:uFillTx/>
                <a:latin typeface="Goudy Old Style"/>
                <a:ea typeface="+mn-ea"/>
                <a:cs typeface="+mn-cs"/>
              </a:rPr>
              <a:t>In addition, each Regional Council will designate a Contact Officer to handle relations with COs operating in their jurisdictions and to liaise with NPCS.</a:t>
            </a:r>
            <a:endParaRPr lang="en-NA" dirty="0"/>
          </a:p>
        </p:txBody>
      </p:sp>
    </p:spTree>
    <p:extLst>
      <p:ext uri="{BB962C8B-B14F-4D97-AF65-F5344CB8AC3E}">
        <p14:creationId xmlns:p14="http://schemas.microsoft.com/office/powerpoint/2010/main" val="5414586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90CD00-4D65-739A-D007-4D74659411C8}"/>
              </a:ext>
            </a:extLst>
          </p:cNvPr>
          <p:cNvSpPr>
            <a:spLocks noGrp="1"/>
          </p:cNvSpPr>
          <p:nvPr>
            <p:ph type="ctrTitle"/>
          </p:nvPr>
        </p:nvSpPr>
        <p:spPr>
          <a:xfrm>
            <a:off x="2057400" y="685801"/>
            <a:ext cx="8740140" cy="3046228"/>
          </a:xfrm>
        </p:spPr>
        <p:txBody>
          <a:bodyPr/>
          <a:lstStyle/>
          <a:p>
            <a:r>
              <a:rPr lang="en-US" dirty="0"/>
              <a:t>I THANK YOU </a:t>
            </a:r>
            <a:br>
              <a:rPr lang="en-US" dirty="0"/>
            </a:br>
            <a:br>
              <a:rPr lang="en-US" dirty="0"/>
            </a:br>
            <a:br>
              <a:rPr lang="en-US" dirty="0"/>
            </a:br>
            <a:br>
              <a:rPr lang="en-US" dirty="0"/>
            </a:br>
            <a:r>
              <a:rPr lang="en-US" dirty="0"/>
              <a:t>OKUHEPA!</a:t>
            </a:r>
            <a:endParaRPr lang="en-NA" dirty="0"/>
          </a:p>
        </p:txBody>
      </p:sp>
    </p:spTree>
    <p:extLst>
      <p:ext uri="{BB962C8B-B14F-4D97-AF65-F5344CB8AC3E}">
        <p14:creationId xmlns:p14="http://schemas.microsoft.com/office/powerpoint/2010/main" val="27003581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4" name="Rectangle 7">
            <a:extLst>
              <a:ext uri="{FF2B5EF4-FFF2-40B4-BE49-F238E27FC236}">
                <a16:creationId xmlns:a16="http://schemas.microsoft.com/office/drawing/2014/main" id="{8BBC959F-CAB6-4E23-81DE-E0BBF2B7E0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9">
            <a:extLst>
              <a:ext uri="{FF2B5EF4-FFF2-40B4-BE49-F238E27FC236}">
                <a16:creationId xmlns:a16="http://schemas.microsoft.com/office/drawing/2014/main" id="{7A94DEED-5E0F-4E41-A445-58C14864C34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4076700" cy="6858000"/>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A37836C-ACEF-FFBD-5DCF-A784C272460E}"/>
              </a:ext>
            </a:extLst>
          </p:cNvPr>
          <p:cNvSpPr>
            <a:spLocks noGrp="1"/>
          </p:cNvSpPr>
          <p:nvPr>
            <p:ph type="title"/>
          </p:nvPr>
        </p:nvSpPr>
        <p:spPr>
          <a:xfrm>
            <a:off x="685800" y="1371600"/>
            <a:ext cx="2742028" cy="4114800"/>
          </a:xfrm>
        </p:spPr>
        <p:txBody>
          <a:bodyPr anchor="ctr">
            <a:normAutofit/>
          </a:bodyPr>
          <a:lstStyle/>
          <a:p>
            <a:pPr algn="ctr"/>
            <a:r>
              <a:rPr lang="en-US" b="1">
                <a:solidFill>
                  <a:schemeClr val="bg2"/>
                </a:solidFill>
              </a:rPr>
              <a:t>ABOUT THE POLICY </a:t>
            </a:r>
            <a:endParaRPr lang="en-NA" b="1">
              <a:solidFill>
                <a:schemeClr val="bg2"/>
              </a:solidFill>
            </a:endParaRPr>
          </a:p>
        </p:txBody>
      </p:sp>
      <p:sp>
        <p:nvSpPr>
          <p:cNvPr id="16" name="Rectangle 11">
            <a:extLst>
              <a:ext uri="{FF2B5EF4-FFF2-40B4-BE49-F238E27FC236}">
                <a16:creationId xmlns:a16="http://schemas.microsoft.com/office/drawing/2014/main" id="{5E1FEFA6-7D4F-4746-AE64-D4D52FE76DC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762500" y="685800"/>
            <a:ext cx="67437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1D9CD12-48C7-3AC2-A6BC-920497771904}"/>
              </a:ext>
            </a:extLst>
          </p:cNvPr>
          <p:cNvSpPr>
            <a:spLocks noGrp="1"/>
          </p:cNvSpPr>
          <p:nvPr>
            <p:ph idx="1"/>
          </p:nvPr>
        </p:nvSpPr>
        <p:spPr>
          <a:xfrm>
            <a:off x="4762499" y="685800"/>
            <a:ext cx="6743700" cy="5413443"/>
          </a:xfrm>
        </p:spPr>
        <p:txBody>
          <a:bodyPr anchor="ctr">
            <a:normAutofit/>
          </a:bodyPr>
          <a:lstStyle/>
          <a:p>
            <a:pPr marL="0" indent="0">
              <a:buNone/>
            </a:pPr>
            <a:endParaRPr lang="en-GB" sz="2000" dirty="0"/>
          </a:p>
          <a:p>
            <a:pPr marL="0" indent="0">
              <a:buNone/>
            </a:pPr>
            <a:r>
              <a:rPr lang="en-GB" sz="2000" b="1" dirty="0"/>
              <a:t>Title :</a:t>
            </a:r>
            <a:r>
              <a:rPr lang="en-GB" sz="2000" dirty="0"/>
              <a:t> GOVERNMENT OF THE REPUBLIC OF NAMIBIA CIVIC ORGANISATIONS PARTNERSHIP POLICY </a:t>
            </a:r>
          </a:p>
          <a:p>
            <a:pPr marL="0" indent="0">
              <a:buNone/>
            </a:pPr>
            <a:endParaRPr lang="en-GB" sz="2000" dirty="0"/>
          </a:p>
          <a:p>
            <a:pPr marL="0" indent="0">
              <a:buNone/>
            </a:pPr>
            <a:endParaRPr lang="en-GB" sz="2000" dirty="0"/>
          </a:p>
          <a:p>
            <a:pPr marL="0" indent="0">
              <a:buNone/>
            </a:pPr>
            <a:r>
              <a:rPr lang="en-GB" sz="2000" b="1" dirty="0"/>
              <a:t>Date adopted </a:t>
            </a:r>
            <a:r>
              <a:rPr lang="en-GB" sz="2000" dirty="0"/>
              <a:t>: December 2005  by Cabinet</a:t>
            </a:r>
          </a:p>
          <a:p>
            <a:endParaRPr lang="en-GB" sz="2000" dirty="0"/>
          </a:p>
          <a:p>
            <a:pPr marL="0" indent="0">
              <a:buNone/>
            </a:pPr>
            <a:endParaRPr lang="en-GB" sz="2000" dirty="0"/>
          </a:p>
          <a:p>
            <a:pPr marL="0" indent="0">
              <a:buNone/>
            </a:pPr>
            <a:r>
              <a:rPr lang="en-GB" sz="2000" b="1" dirty="0"/>
              <a:t>Responsible</a:t>
            </a:r>
            <a:r>
              <a:rPr lang="en-GB" sz="2000" dirty="0"/>
              <a:t> </a:t>
            </a:r>
            <a:r>
              <a:rPr lang="en-GB" sz="2000" b="1" dirty="0"/>
              <a:t>Authority</a:t>
            </a:r>
            <a:r>
              <a:rPr lang="en-GB" sz="2000" dirty="0"/>
              <a:t> : Office of the President NATIONAL PLANNING COMMISSION</a:t>
            </a:r>
            <a:endParaRPr lang="en-NA" sz="2000" dirty="0"/>
          </a:p>
        </p:txBody>
      </p:sp>
    </p:spTree>
    <p:extLst>
      <p:ext uri="{BB962C8B-B14F-4D97-AF65-F5344CB8AC3E}">
        <p14:creationId xmlns:p14="http://schemas.microsoft.com/office/powerpoint/2010/main" val="21937036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AE40BD-0A73-3D41-266C-53076BC2FDBD}"/>
              </a:ext>
            </a:extLst>
          </p:cNvPr>
          <p:cNvSpPr>
            <a:spLocks noGrp="1"/>
          </p:cNvSpPr>
          <p:nvPr>
            <p:ph type="title"/>
          </p:nvPr>
        </p:nvSpPr>
        <p:spPr>
          <a:xfrm>
            <a:off x="145916" y="365126"/>
            <a:ext cx="10970424" cy="1149350"/>
          </a:xfrm>
        </p:spPr>
        <p:txBody>
          <a:bodyPr/>
          <a:lstStyle/>
          <a:p>
            <a:pPr algn="l"/>
            <a:r>
              <a:rPr lang="en-US" b="1" dirty="0"/>
              <a:t>HISTORICAL AND CONTEMPORY FACTORS THAT HAVE SHAPED civil society </a:t>
            </a:r>
            <a:endParaRPr lang="en-NA" b="1" dirty="0"/>
          </a:p>
        </p:txBody>
      </p:sp>
      <p:sp>
        <p:nvSpPr>
          <p:cNvPr id="3" name="Text Placeholder 2">
            <a:extLst>
              <a:ext uri="{FF2B5EF4-FFF2-40B4-BE49-F238E27FC236}">
                <a16:creationId xmlns:a16="http://schemas.microsoft.com/office/drawing/2014/main" id="{DF62E14A-D487-1E61-F404-9C9D86F1EC58}"/>
              </a:ext>
            </a:extLst>
          </p:cNvPr>
          <p:cNvSpPr>
            <a:spLocks noGrp="1"/>
          </p:cNvSpPr>
          <p:nvPr>
            <p:ph type="body" idx="1"/>
          </p:nvPr>
        </p:nvSpPr>
        <p:spPr>
          <a:xfrm>
            <a:off x="145916" y="1681163"/>
            <a:ext cx="5851660" cy="823911"/>
          </a:xfrm>
        </p:spPr>
        <p:txBody>
          <a:bodyPr>
            <a:normAutofit fontScale="70000" lnSpcReduction="20000"/>
          </a:bodyPr>
          <a:lstStyle/>
          <a:p>
            <a:pPr marL="0" marR="0" lvl="0" indent="0" algn="l" defTabSz="914400" rtl="0" eaLnBrk="1" fontAlgn="auto" latinLnBrk="0" hangingPunct="1">
              <a:lnSpc>
                <a:spcPct val="100000"/>
              </a:lnSpc>
              <a:spcBef>
                <a:spcPts val="1000"/>
              </a:spcBef>
              <a:spcAft>
                <a:spcPts val="0"/>
              </a:spcAft>
              <a:buClrTx/>
              <a:buSzPct val="70000"/>
              <a:buFont typeface="Arial" panose="020B0604020202020204" pitchFamily="34" charset="0"/>
              <a:buNone/>
              <a:tabLst/>
              <a:defRPr/>
            </a:pPr>
            <a:r>
              <a:rPr kumimoji="0" lang="en-GB" sz="3200" i="0" u="none" strike="noStrike" kern="1200" cap="none" spc="0" normalizeH="0" baseline="0" noProof="0" dirty="0">
                <a:ln>
                  <a:noFill/>
                </a:ln>
                <a:solidFill>
                  <a:srgbClr val="293737"/>
                </a:solidFill>
                <a:effectLst/>
                <a:uLnTx/>
                <a:uFillTx/>
                <a:latin typeface="Goudy Old Style"/>
                <a:ea typeface="+mn-ea"/>
                <a:cs typeface="+mn-cs"/>
              </a:rPr>
              <a:t>Historical </a:t>
            </a:r>
            <a:r>
              <a:rPr lang="en-GB" sz="3200" dirty="0">
                <a:solidFill>
                  <a:srgbClr val="293737"/>
                </a:solidFill>
                <a:latin typeface="Goudy Old Style"/>
              </a:rPr>
              <a:t>f</a:t>
            </a:r>
            <a:r>
              <a:rPr kumimoji="0" lang="en-GB" sz="3200" i="0" u="none" strike="noStrike" kern="1200" cap="none" spc="0" normalizeH="0" baseline="0" noProof="0" dirty="0">
                <a:ln>
                  <a:noFill/>
                </a:ln>
                <a:solidFill>
                  <a:srgbClr val="293737"/>
                </a:solidFill>
                <a:effectLst/>
                <a:uLnTx/>
                <a:uFillTx/>
                <a:latin typeface="Goudy Old Style"/>
                <a:ea typeface="+mn-ea"/>
                <a:cs typeface="+mn-cs"/>
              </a:rPr>
              <a:t>actors </a:t>
            </a:r>
            <a:endParaRPr kumimoji="0" lang="en-NA" sz="3200" i="0" u="none" strike="noStrike" kern="1200" cap="none" spc="0" normalizeH="0" baseline="0" noProof="0" dirty="0">
              <a:ln>
                <a:noFill/>
              </a:ln>
              <a:solidFill>
                <a:srgbClr val="293737"/>
              </a:solidFill>
              <a:effectLst/>
              <a:uLnTx/>
              <a:uFillTx/>
              <a:latin typeface="Goudy Old Style"/>
              <a:ea typeface="+mn-ea"/>
              <a:cs typeface="+mn-cs"/>
            </a:endParaRPr>
          </a:p>
          <a:p>
            <a:endParaRPr lang="en-NA" dirty="0"/>
          </a:p>
        </p:txBody>
      </p:sp>
      <p:sp>
        <p:nvSpPr>
          <p:cNvPr id="4" name="Content Placeholder 3">
            <a:extLst>
              <a:ext uri="{FF2B5EF4-FFF2-40B4-BE49-F238E27FC236}">
                <a16:creationId xmlns:a16="http://schemas.microsoft.com/office/drawing/2014/main" id="{DEAD95A0-012A-0540-7B91-CC2729AD29FE}"/>
              </a:ext>
            </a:extLst>
          </p:cNvPr>
          <p:cNvSpPr>
            <a:spLocks noGrp="1"/>
          </p:cNvSpPr>
          <p:nvPr>
            <p:ph sz="half" idx="2"/>
          </p:nvPr>
        </p:nvSpPr>
        <p:spPr>
          <a:xfrm>
            <a:off x="145916" y="2505074"/>
            <a:ext cx="5851660" cy="4245921"/>
          </a:xfrm>
        </p:spPr>
        <p:txBody>
          <a:bodyPr>
            <a:noAutofit/>
          </a:bodyPr>
          <a:lstStyle/>
          <a:p>
            <a:r>
              <a:rPr lang="en-GB" dirty="0"/>
              <a:t>The legacy of colonisation and apartheid  where many types of civic organisations were banned by the South African Government, and where civic actions were closely monitored, if allowed at all</a:t>
            </a:r>
          </a:p>
          <a:p>
            <a:pPr marL="0" indent="0">
              <a:buNone/>
            </a:pPr>
            <a:endParaRPr lang="en-GB" dirty="0"/>
          </a:p>
          <a:p>
            <a:r>
              <a:rPr lang="en-GB" dirty="0"/>
              <a:t>The adoption of western models of civil society, rather than developing models that are based on the search and adaptation of indigenous and African models of civil society. </a:t>
            </a:r>
            <a:endParaRPr lang="en-NA" dirty="0"/>
          </a:p>
        </p:txBody>
      </p:sp>
      <p:sp>
        <p:nvSpPr>
          <p:cNvPr id="5" name="Text Placeholder 4">
            <a:extLst>
              <a:ext uri="{FF2B5EF4-FFF2-40B4-BE49-F238E27FC236}">
                <a16:creationId xmlns:a16="http://schemas.microsoft.com/office/drawing/2014/main" id="{35DDCB76-E730-DBD6-5C81-45D658982A0B}"/>
              </a:ext>
            </a:extLst>
          </p:cNvPr>
          <p:cNvSpPr>
            <a:spLocks noGrp="1"/>
          </p:cNvSpPr>
          <p:nvPr>
            <p:ph type="body" sz="quarter" idx="3"/>
          </p:nvPr>
        </p:nvSpPr>
        <p:spPr>
          <a:xfrm>
            <a:off x="6172200" y="1543660"/>
            <a:ext cx="5183188" cy="961414"/>
          </a:xfrm>
        </p:spPr>
        <p:txBody>
          <a:bodyPr>
            <a:normAutofit fontScale="70000" lnSpcReduction="20000"/>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kumimoji="0" lang="en-GB" sz="1900" b="0" i="0" u="none" strike="noStrike" kern="1200" cap="none" spc="0" normalizeH="0" baseline="0" noProof="0" dirty="0">
              <a:ln>
                <a:noFill/>
              </a:ln>
              <a:solidFill>
                <a:srgbClr val="293737"/>
              </a:solidFill>
              <a:effectLst/>
              <a:uLnTx/>
              <a:uFillTx/>
              <a:latin typeface="Goudy Old Style"/>
              <a:ea typeface="+mn-ea"/>
              <a:cs typeface="+mn-cs"/>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kumimoji="0" lang="en-GB" sz="1900" b="0" i="0" u="none" strike="noStrike" kern="1200" cap="none" spc="0" normalizeH="0" baseline="0" noProof="0" dirty="0">
              <a:ln>
                <a:noFill/>
              </a:ln>
              <a:solidFill>
                <a:srgbClr val="293737"/>
              </a:solidFill>
              <a:effectLst/>
              <a:uLnTx/>
              <a:uFillTx/>
              <a:latin typeface="Goudy Old Style"/>
              <a:ea typeface="+mn-ea"/>
              <a:cs typeface="+mn-cs"/>
            </a:endParaRPr>
          </a:p>
          <a:p>
            <a:pPr marR="0" lvl="0" algn="l" defTabSz="914400" rtl="0" eaLnBrk="1" fontAlgn="auto" latinLnBrk="0" hangingPunct="1">
              <a:lnSpc>
                <a:spcPct val="100000"/>
              </a:lnSpc>
              <a:spcBef>
                <a:spcPts val="1000"/>
              </a:spcBef>
              <a:spcAft>
                <a:spcPts val="0"/>
              </a:spcAft>
              <a:buClrTx/>
              <a:buSzPct val="70000"/>
              <a:tabLst/>
              <a:defRPr/>
            </a:pPr>
            <a:r>
              <a:rPr kumimoji="0" lang="en-GB" sz="3300" i="0" u="none" strike="noStrike" kern="1200" cap="none" spc="0" normalizeH="0" baseline="0" noProof="0" dirty="0">
                <a:ln>
                  <a:noFill/>
                </a:ln>
                <a:solidFill>
                  <a:srgbClr val="293737"/>
                </a:solidFill>
                <a:effectLst/>
                <a:uLnTx/>
                <a:uFillTx/>
                <a:latin typeface="Goudy Old Style"/>
                <a:ea typeface="+mn-ea"/>
                <a:cs typeface="+mn-cs"/>
              </a:rPr>
              <a:t>Contemporary Factors  </a:t>
            </a:r>
          </a:p>
          <a:p>
            <a:endParaRPr lang="en-NA" dirty="0"/>
          </a:p>
        </p:txBody>
      </p:sp>
      <p:sp>
        <p:nvSpPr>
          <p:cNvPr id="6" name="Content Placeholder 5">
            <a:extLst>
              <a:ext uri="{FF2B5EF4-FFF2-40B4-BE49-F238E27FC236}">
                <a16:creationId xmlns:a16="http://schemas.microsoft.com/office/drawing/2014/main" id="{019C51DF-E61B-026A-1FA2-9728E220F5D5}"/>
              </a:ext>
            </a:extLst>
          </p:cNvPr>
          <p:cNvSpPr>
            <a:spLocks noGrp="1"/>
          </p:cNvSpPr>
          <p:nvPr>
            <p:ph sz="quarter" idx="4"/>
          </p:nvPr>
        </p:nvSpPr>
        <p:spPr>
          <a:xfrm>
            <a:off x="6172200" y="2159540"/>
            <a:ext cx="5851660" cy="4591455"/>
          </a:xfrm>
        </p:spPr>
        <p:txBody>
          <a:bodyPr>
            <a:normAutofit fontScale="25000" lnSpcReduction="20000"/>
          </a:bodyPr>
          <a:lstStyle/>
          <a:p>
            <a:pPr marL="0" indent="0">
              <a:buNone/>
            </a:pPr>
            <a:endParaRPr lang="en-GB" sz="1900" dirty="0">
              <a:solidFill>
                <a:srgbClr val="293737"/>
              </a:solidFill>
              <a:latin typeface="Goudy Old Style"/>
            </a:endParaRPr>
          </a:p>
          <a:p>
            <a:r>
              <a:rPr lang="en-GB" sz="6000" dirty="0">
                <a:solidFill>
                  <a:srgbClr val="293737"/>
                </a:solidFill>
                <a:latin typeface="Goudy Old Style"/>
              </a:rPr>
              <a:t>T</a:t>
            </a:r>
            <a:r>
              <a:rPr kumimoji="0" lang="en-GB" sz="6000" b="0" i="0" u="none" strike="noStrike" kern="1200" cap="none" spc="0" normalizeH="0" baseline="0" noProof="0" dirty="0">
                <a:ln>
                  <a:noFill/>
                </a:ln>
                <a:solidFill>
                  <a:srgbClr val="293737"/>
                </a:solidFill>
                <a:effectLst/>
                <a:uLnTx/>
                <a:uFillTx/>
                <a:latin typeface="Goudy Old Style"/>
                <a:ea typeface="+mn-ea"/>
                <a:cs typeface="+mn-cs"/>
              </a:rPr>
              <a:t>he realisation that the Government cannot do it alone and that local and/or sectoral association and organisation can lead to essential development gains.</a:t>
            </a:r>
          </a:p>
          <a:p>
            <a:endParaRPr kumimoji="0" lang="en-GB" sz="6000" b="0" i="0" u="none" strike="noStrike" kern="1200" cap="none" spc="0" normalizeH="0" baseline="0" noProof="0" dirty="0">
              <a:ln>
                <a:noFill/>
              </a:ln>
              <a:solidFill>
                <a:srgbClr val="293737"/>
              </a:solidFill>
              <a:effectLst/>
              <a:uLnTx/>
              <a:uFillTx/>
              <a:latin typeface="Goudy Old Style"/>
              <a:ea typeface="+mn-ea"/>
              <a:cs typeface="+mn-cs"/>
            </a:endParaRPr>
          </a:p>
          <a:p>
            <a:r>
              <a:rPr kumimoji="0" lang="en-GB" sz="6000" b="0" i="0" u="none" strike="noStrike" kern="1200" cap="none" spc="0" normalizeH="0" baseline="0" noProof="0" dirty="0">
                <a:ln>
                  <a:noFill/>
                </a:ln>
                <a:solidFill>
                  <a:srgbClr val="293737"/>
                </a:solidFill>
                <a:effectLst/>
                <a:uLnTx/>
                <a:uFillTx/>
                <a:latin typeface="Goudy Old Style"/>
                <a:ea typeface="+mn-ea"/>
                <a:cs typeface="+mn-cs"/>
              </a:rPr>
              <a:t> The disinterested attitudes that promote a tendency to leave everything to the Government, rather than take an active role</a:t>
            </a:r>
          </a:p>
          <a:p>
            <a:endParaRPr lang="en-GB" sz="6000" dirty="0"/>
          </a:p>
          <a:p>
            <a:r>
              <a:rPr lang="en-GB" sz="6000" dirty="0"/>
              <a:t>the emergence of civic organisations that once were sympathetic to the governing party, now having become critical of it. </a:t>
            </a:r>
          </a:p>
          <a:p>
            <a:pPr marL="0" indent="0">
              <a:buNone/>
            </a:pPr>
            <a:endParaRPr lang="en-GB" sz="6000" dirty="0"/>
          </a:p>
          <a:p>
            <a:r>
              <a:rPr lang="en-GB" sz="6000" dirty="0"/>
              <a:t>the limited avenues for participation in the market economy and the opportunity to access donor funds have provided a potential career avenue for people to form COs, who would otherwise be working in business. </a:t>
            </a:r>
          </a:p>
          <a:p>
            <a:pPr marL="0" indent="0">
              <a:buNone/>
            </a:pPr>
            <a:endParaRPr lang="en-GB" sz="6000" dirty="0"/>
          </a:p>
          <a:p>
            <a:r>
              <a:rPr lang="en-GB" sz="6000" dirty="0"/>
              <a:t>the growth in employment opportunities for many Namibians in both the public and private sectors, leaving the non-government sector with a shallow human resource base.</a:t>
            </a:r>
            <a:endParaRPr lang="en-NA" sz="6000" dirty="0"/>
          </a:p>
        </p:txBody>
      </p:sp>
    </p:spTree>
    <p:extLst>
      <p:ext uri="{BB962C8B-B14F-4D97-AF65-F5344CB8AC3E}">
        <p14:creationId xmlns:p14="http://schemas.microsoft.com/office/powerpoint/2010/main" val="264819555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6BD1C247-1E5B-4399-87F8-31C532F0A27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D3F0F311-CB15-4C1D-937F-8DBB429D8E9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6096000" cy="6857999"/>
          </a:xfrm>
          <a:prstGeom prst="rect">
            <a:avLst/>
          </a:prstGeom>
          <a:solidFill>
            <a:schemeClr val="tx2">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ectangle 11">
            <a:extLst>
              <a:ext uri="{FF2B5EF4-FFF2-40B4-BE49-F238E27FC236}">
                <a16:creationId xmlns:a16="http://schemas.microsoft.com/office/drawing/2014/main" id="{E6F70DE8-A2A4-4336-A602-73036FEDC79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85800" y="685800"/>
            <a:ext cx="4724400" cy="5486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00ECABA-B6F4-693D-0BBF-44C7A6730C15}"/>
              </a:ext>
            </a:extLst>
          </p:cNvPr>
          <p:cNvSpPr>
            <a:spLocks noGrp="1"/>
          </p:cNvSpPr>
          <p:nvPr>
            <p:ph type="title"/>
          </p:nvPr>
        </p:nvSpPr>
        <p:spPr>
          <a:xfrm>
            <a:off x="846306" y="1371599"/>
            <a:ext cx="4387175" cy="4649821"/>
          </a:xfrm>
        </p:spPr>
        <p:txBody>
          <a:bodyPr anchor="ctr">
            <a:normAutofit/>
          </a:bodyPr>
          <a:lstStyle/>
          <a:p>
            <a:pPr algn="ctr"/>
            <a:r>
              <a:rPr kumimoji="0" lang="en-GB" b="1" i="0" u="none" strike="noStrike" kern="1200" cap="none" spc="0" normalizeH="0" baseline="0" noProof="0" dirty="0">
                <a:ln>
                  <a:noFill/>
                </a:ln>
                <a:effectLst/>
                <a:uLnTx/>
                <a:uFillTx/>
                <a:latin typeface="Goudy Old Style"/>
                <a:ea typeface="+mn-ea"/>
                <a:cs typeface="+mn-cs"/>
              </a:rPr>
              <a:t>CURRENT LEGAL AND REGULATORY ENVIRONMENT</a:t>
            </a:r>
            <a:endParaRPr lang="en-NA" b="1" dirty="0"/>
          </a:p>
        </p:txBody>
      </p:sp>
      <p:sp>
        <p:nvSpPr>
          <p:cNvPr id="14" name="Rectangle 13">
            <a:extLst>
              <a:ext uri="{FF2B5EF4-FFF2-40B4-BE49-F238E27FC236}">
                <a16:creationId xmlns:a16="http://schemas.microsoft.com/office/drawing/2014/main" id="{0BC37474-18AF-4624-880A-2ACF6A6507D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096000" y="0"/>
            <a:ext cx="6096000" cy="68580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a:extLst>
              <a:ext uri="{FF2B5EF4-FFF2-40B4-BE49-F238E27FC236}">
                <a16:creationId xmlns:a16="http://schemas.microsoft.com/office/drawing/2014/main" id="{734B52FB-ABFC-240A-C317-9DCF7067D955}"/>
              </a:ext>
            </a:extLst>
          </p:cNvPr>
          <p:cNvSpPr>
            <a:spLocks noGrp="1"/>
          </p:cNvSpPr>
          <p:nvPr>
            <p:ph idx="1"/>
          </p:nvPr>
        </p:nvSpPr>
        <p:spPr>
          <a:xfrm>
            <a:off x="6256506" y="520995"/>
            <a:ext cx="5737698" cy="6230001"/>
          </a:xfrm>
        </p:spPr>
        <p:txBody>
          <a:bodyPr anchor="ctr">
            <a:normAutofit/>
          </a:bodyPr>
          <a:lstStyle/>
          <a:p>
            <a:pPr marL="0" indent="0">
              <a:lnSpc>
                <a:spcPct val="90000"/>
              </a:lnSpc>
              <a:buNone/>
            </a:pPr>
            <a:r>
              <a:rPr lang="en-GB" sz="1100" b="1" dirty="0"/>
              <a:t>Under the current legal and regulatory </a:t>
            </a:r>
            <a:r>
              <a:rPr lang="en-GB" sz="1100" b="1" dirty="0" err="1"/>
              <a:t>framework,COs</a:t>
            </a:r>
            <a:r>
              <a:rPr lang="en-GB" sz="1100" b="1" dirty="0"/>
              <a:t> have the option to be registered and operate as: </a:t>
            </a:r>
          </a:p>
          <a:p>
            <a:pPr>
              <a:lnSpc>
                <a:spcPct val="90000"/>
              </a:lnSpc>
            </a:pPr>
            <a:endParaRPr lang="en-GB" sz="1100" b="1" dirty="0"/>
          </a:p>
          <a:p>
            <a:pPr>
              <a:lnSpc>
                <a:spcPct val="90000"/>
              </a:lnSpc>
            </a:pPr>
            <a:r>
              <a:rPr lang="en-GB" sz="1100" b="1" dirty="0"/>
              <a:t>Voluntary Associations (VAs) (under common law) </a:t>
            </a:r>
            <a:r>
              <a:rPr lang="en-GB" sz="1100" dirty="0"/>
              <a:t>with very few regulatory requirements. All such VAs have to be membership based, and this must be reflected in their constitutions and by-laws. </a:t>
            </a:r>
          </a:p>
          <a:p>
            <a:pPr>
              <a:lnSpc>
                <a:spcPct val="90000"/>
              </a:lnSpc>
            </a:pPr>
            <a:endParaRPr lang="en-GB" sz="1100" b="1" dirty="0"/>
          </a:p>
          <a:p>
            <a:pPr>
              <a:lnSpc>
                <a:spcPct val="90000"/>
              </a:lnSpc>
            </a:pPr>
            <a:r>
              <a:rPr lang="en-GB" sz="1100" b="1" dirty="0"/>
              <a:t>Trusts and Foundations (Trusts Moneys Protection Act No.34 of 1934) </a:t>
            </a:r>
            <a:r>
              <a:rPr lang="en-GB" sz="1100" dirty="0"/>
              <a:t>where the trust deed is a more formal legal document, which is registered with the Master of High Court. Trusts are never membership organisations, but are governed by a Board of Trustees, appointed by the Trust. </a:t>
            </a:r>
          </a:p>
          <a:p>
            <a:pPr>
              <a:lnSpc>
                <a:spcPct val="90000"/>
              </a:lnSpc>
            </a:pPr>
            <a:endParaRPr lang="en-GB" sz="1100" dirty="0"/>
          </a:p>
          <a:p>
            <a:pPr>
              <a:lnSpc>
                <a:spcPct val="90000"/>
              </a:lnSpc>
            </a:pPr>
            <a:r>
              <a:rPr lang="en-GB" sz="1100" b="1" dirty="0"/>
              <a:t>Section 21 of Companies Act, No: 28 of 2004 (Companies not for gain, not having a share capital, as part of the Companies Act) </a:t>
            </a:r>
            <a:r>
              <a:rPr lang="en-GB" sz="1100" dirty="0"/>
              <a:t>where the most formal legal document defines the rights and obligations of members, and more public reporting about the management and finances of the organisation is required. It should be noted that all VAs would in principle have the opportunity to establish and register as a Section 21 of Companies Act, No: 28 of 2004. </a:t>
            </a:r>
          </a:p>
          <a:p>
            <a:pPr marL="0" indent="0">
              <a:lnSpc>
                <a:spcPct val="90000"/>
              </a:lnSpc>
              <a:buNone/>
            </a:pPr>
            <a:endParaRPr lang="en-GB" sz="1100" dirty="0"/>
          </a:p>
          <a:p>
            <a:pPr>
              <a:lnSpc>
                <a:spcPct val="90000"/>
              </a:lnSpc>
            </a:pPr>
            <a:r>
              <a:rPr lang="en-GB" sz="1100" b="1" dirty="0"/>
              <a:t>Welfare Organisations (Welfare Act No.12 of 1979) </a:t>
            </a:r>
            <a:r>
              <a:rPr lang="en-GB" sz="1100" dirty="0"/>
              <a:t>, granted by the Ministry of Health and Social Services). This arrangement relates more to the special recognition of an organisation as a welfare organisation in addition to being set up under any of the three possibilities above. </a:t>
            </a:r>
          </a:p>
          <a:p>
            <a:pPr marL="0" indent="0">
              <a:lnSpc>
                <a:spcPct val="90000"/>
              </a:lnSpc>
              <a:buNone/>
            </a:pPr>
            <a:endParaRPr lang="en-GB" sz="1100" dirty="0"/>
          </a:p>
          <a:p>
            <a:pPr>
              <a:lnSpc>
                <a:spcPct val="90000"/>
              </a:lnSpc>
            </a:pPr>
            <a:r>
              <a:rPr lang="en-GB" sz="1100" dirty="0"/>
              <a:t>Registration and/or incorporation within the framework of Acts of Parliament, official Government policy or Cabinet decision. </a:t>
            </a:r>
            <a:r>
              <a:rPr lang="en-GB" sz="1100" b="1" dirty="0"/>
              <a:t>Co-operatives,</a:t>
            </a:r>
            <a:r>
              <a:rPr lang="en-GB" sz="1100" dirty="0"/>
              <a:t> (under Cooperative Act No. 23 of 1996), </a:t>
            </a:r>
            <a:r>
              <a:rPr lang="en-GB" sz="1100" b="1" dirty="0"/>
              <a:t>Trade Unions, Councils, such as the Sports Council and Youth Council, School Boards are all examples</a:t>
            </a:r>
            <a:endParaRPr lang="en-NA" sz="1100" b="1" dirty="0"/>
          </a:p>
        </p:txBody>
      </p:sp>
    </p:spTree>
    <p:extLst>
      <p:ext uri="{BB962C8B-B14F-4D97-AF65-F5344CB8AC3E}">
        <p14:creationId xmlns:p14="http://schemas.microsoft.com/office/powerpoint/2010/main" val="14067521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8">
            <a:extLst>
              <a:ext uri="{FF2B5EF4-FFF2-40B4-BE49-F238E27FC236}">
                <a16:creationId xmlns:a16="http://schemas.microsoft.com/office/drawing/2014/main" id="{9D949742-730C-4F7B-88BE-E4E69F6D1C6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0">
            <a:extLst>
              <a:ext uri="{FF2B5EF4-FFF2-40B4-BE49-F238E27FC236}">
                <a16:creationId xmlns:a16="http://schemas.microsoft.com/office/drawing/2014/main" id="{DC5C0732-01DA-4A7C-ABF5-56B3C5B039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781801" y="685801"/>
            <a:ext cx="4724400" cy="5486400"/>
          </a:xfrm>
          <a:prstGeom prst="rect">
            <a:avLst/>
          </a:prstGeom>
          <a:solidFill>
            <a:schemeClr val="tx2">
              <a:lumMod val="75000"/>
              <a:lumOff val="25000"/>
              <a:alpha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9BA0A66-4EEE-BC88-699B-64F1FED52F1D}"/>
              </a:ext>
            </a:extLst>
          </p:cNvPr>
          <p:cNvSpPr>
            <a:spLocks noGrp="1"/>
          </p:cNvSpPr>
          <p:nvPr>
            <p:ph type="title"/>
          </p:nvPr>
        </p:nvSpPr>
        <p:spPr>
          <a:xfrm>
            <a:off x="6926093" y="959278"/>
            <a:ext cx="4387173" cy="992512"/>
          </a:xfrm>
        </p:spPr>
        <p:txBody>
          <a:bodyPr>
            <a:normAutofit/>
          </a:bodyPr>
          <a:lstStyle/>
          <a:p>
            <a:r>
              <a:rPr kumimoji="0" lang="en-GB" sz="2000" b="1" i="0" u="none" strike="noStrike" kern="1200" cap="none" spc="0" normalizeH="0" baseline="0" noProof="0" dirty="0">
                <a:ln>
                  <a:noFill/>
                </a:ln>
                <a:effectLst/>
                <a:uLnTx/>
                <a:uFillTx/>
                <a:latin typeface="Goudy Old Style"/>
                <a:ea typeface="+mn-ea"/>
                <a:cs typeface="+mn-cs"/>
              </a:rPr>
              <a:t>The need to improve upon the current legislative and institutional framework</a:t>
            </a:r>
            <a:endParaRPr lang="en-NA" sz="2000" b="1" dirty="0"/>
          </a:p>
        </p:txBody>
      </p:sp>
      <p:pic>
        <p:nvPicPr>
          <p:cNvPr id="21" name="Picture 4">
            <a:extLst>
              <a:ext uri="{FF2B5EF4-FFF2-40B4-BE49-F238E27FC236}">
                <a16:creationId xmlns:a16="http://schemas.microsoft.com/office/drawing/2014/main" id="{21E14A25-C71D-6902-9AD2-19964E293DCF}"/>
              </a:ext>
            </a:extLst>
          </p:cNvPr>
          <p:cNvPicPr>
            <a:picLocks noChangeAspect="1"/>
          </p:cNvPicPr>
          <p:nvPr/>
        </p:nvPicPr>
        <p:blipFill rotWithShape="1">
          <a:blip r:embed="rId2"/>
          <a:srcRect l="12031" r="28635" b="-1"/>
          <a:stretch/>
        </p:blipFill>
        <p:spPr>
          <a:xfrm>
            <a:off x="20" y="10"/>
            <a:ext cx="6095980" cy="6857990"/>
          </a:xfrm>
          <a:prstGeom prst="rect">
            <a:avLst/>
          </a:prstGeom>
        </p:spPr>
      </p:pic>
      <p:sp>
        <p:nvSpPr>
          <p:cNvPr id="22" name="Content Placeholder 2">
            <a:extLst>
              <a:ext uri="{FF2B5EF4-FFF2-40B4-BE49-F238E27FC236}">
                <a16:creationId xmlns:a16="http://schemas.microsoft.com/office/drawing/2014/main" id="{09CFDF82-B32F-1319-AFEA-B9E655A8A52C}"/>
              </a:ext>
            </a:extLst>
          </p:cNvPr>
          <p:cNvSpPr>
            <a:spLocks noGrp="1"/>
          </p:cNvSpPr>
          <p:nvPr>
            <p:ph idx="1"/>
          </p:nvPr>
        </p:nvSpPr>
        <p:spPr>
          <a:xfrm>
            <a:off x="6926094" y="2130357"/>
            <a:ext cx="4387174" cy="3891064"/>
          </a:xfrm>
        </p:spPr>
        <p:txBody>
          <a:bodyPr>
            <a:normAutofit/>
          </a:bodyPr>
          <a:lstStyle/>
          <a:p>
            <a:pPr>
              <a:lnSpc>
                <a:spcPct val="90000"/>
              </a:lnSpc>
            </a:pPr>
            <a:endParaRPr lang="en-GB" sz="1700" dirty="0"/>
          </a:p>
          <a:p>
            <a:pPr>
              <a:lnSpc>
                <a:spcPct val="90000"/>
              </a:lnSpc>
            </a:pPr>
            <a:r>
              <a:rPr lang="en-GB" sz="1700" dirty="0"/>
              <a:t>This is (was) recognised in NDP2.</a:t>
            </a:r>
          </a:p>
          <a:p>
            <a:pPr marL="0" indent="0">
              <a:lnSpc>
                <a:spcPct val="90000"/>
              </a:lnSpc>
              <a:buNone/>
            </a:pPr>
            <a:r>
              <a:rPr lang="en-GB" sz="1700" dirty="0"/>
              <a:t> </a:t>
            </a:r>
          </a:p>
          <a:p>
            <a:pPr marL="0" indent="0">
              <a:lnSpc>
                <a:spcPct val="90000"/>
              </a:lnSpc>
              <a:buNone/>
            </a:pPr>
            <a:endParaRPr lang="en-GB" sz="1700" dirty="0"/>
          </a:p>
          <a:p>
            <a:pPr>
              <a:lnSpc>
                <a:spcPct val="90000"/>
              </a:lnSpc>
            </a:pPr>
            <a:r>
              <a:rPr lang="en-GB" sz="1700" dirty="0"/>
              <a:t>Consequently, this policy calls for the </a:t>
            </a:r>
            <a:r>
              <a:rPr lang="en-GB" sz="1700" b="1" dirty="0"/>
              <a:t>formulation of a New Bill </a:t>
            </a:r>
            <a:r>
              <a:rPr lang="en-GB" sz="1700" dirty="0"/>
              <a:t>, to </a:t>
            </a:r>
            <a:r>
              <a:rPr lang="en-GB" sz="1700" b="1" dirty="0"/>
              <a:t>establish a transparent</a:t>
            </a:r>
            <a:r>
              <a:rPr lang="en-GB" sz="1700" dirty="0"/>
              <a:t>, </a:t>
            </a:r>
            <a:r>
              <a:rPr lang="en-GB" sz="1700" b="1" dirty="0"/>
              <a:t>voluntary, parallel registration process </a:t>
            </a:r>
            <a:r>
              <a:rPr lang="en-GB" sz="1700" dirty="0"/>
              <a:t>in order to complement existing provisions and to nurture the principles of partnership.</a:t>
            </a:r>
            <a:endParaRPr lang="en-NA" sz="1700" dirty="0"/>
          </a:p>
        </p:txBody>
      </p:sp>
    </p:spTree>
    <p:extLst>
      <p:ext uri="{BB962C8B-B14F-4D97-AF65-F5344CB8AC3E}">
        <p14:creationId xmlns:p14="http://schemas.microsoft.com/office/powerpoint/2010/main" val="22886887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1614EB-DF36-1101-9A1B-24067469B8A2}"/>
              </a:ext>
            </a:extLst>
          </p:cNvPr>
          <p:cNvSpPr>
            <a:spLocks noGrp="1"/>
          </p:cNvSpPr>
          <p:nvPr>
            <p:ph type="title"/>
          </p:nvPr>
        </p:nvSpPr>
        <p:spPr>
          <a:xfrm>
            <a:off x="184826" y="566278"/>
            <a:ext cx="11926110" cy="965458"/>
          </a:xfrm>
        </p:spPr>
        <p:txBody>
          <a:bodyPr/>
          <a:lstStyle/>
          <a:p>
            <a:r>
              <a:rPr kumimoji="0" lang="en-US" sz="3200" b="1" i="0" u="none" strike="noStrike" kern="1200" cap="all" spc="300" normalizeH="0" baseline="0" noProof="0" dirty="0">
                <a:ln>
                  <a:noFill/>
                </a:ln>
                <a:solidFill>
                  <a:srgbClr val="293737"/>
                </a:solidFill>
                <a:effectLst/>
                <a:uLnTx/>
                <a:uFillTx/>
                <a:latin typeface="Goudy Old Style"/>
                <a:ea typeface="+mj-ea"/>
                <a:cs typeface="+mj-cs"/>
              </a:rPr>
              <a:t>EMERGENCE OF PARTNERSHIPS</a:t>
            </a:r>
            <a:endParaRPr lang="en-NA" dirty="0"/>
          </a:p>
        </p:txBody>
      </p:sp>
      <p:sp>
        <p:nvSpPr>
          <p:cNvPr id="3" name="Content Placeholder 2">
            <a:extLst>
              <a:ext uri="{FF2B5EF4-FFF2-40B4-BE49-F238E27FC236}">
                <a16:creationId xmlns:a16="http://schemas.microsoft.com/office/drawing/2014/main" id="{00F49136-28E5-41F2-86A4-C3082CBE5B28}"/>
              </a:ext>
            </a:extLst>
          </p:cNvPr>
          <p:cNvSpPr>
            <a:spLocks noGrp="1"/>
          </p:cNvSpPr>
          <p:nvPr>
            <p:ph sz="half" idx="1"/>
          </p:nvPr>
        </p:nvSpPr>
        <p:spPr>
          <a:xfrm>
            <a:off x="184826" y="1799617"/>
            <a:ext cx="5756453" cy="4903009"/>
          </a:xfrm>
        </p:spPr>
        <p:txBody>
          <a:bodyPr>
            <a:normAutofit fontScale="92500" lnSpcReduction="20000"/>
          </a:bodyPr>
          <a:lstStyle/>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000" b="0" i="0" u="none" strike="noStrike" kern="1200" cap="none" spc="0" normalizeH="0" baseline="0" noProof="0" dirty="0">
                <a:ln>
                  <a:noFill/>
                </a:ln>
                <a:solidFill>
                  <a:srgbClr val="293737"/>
                </a:solidFill>
                <a:effectLst/>
                <a:uLnTx/>
                <a:uFillTx/>
                <a:latin typeface="Goudy Old Style"/>
                <a:ea typeface="+mn-ea"/>
                <a:cs typeface="+mn-cs"/>
              </a:rPr>
              <a:t>A range of Government bodies have taken the lead in delivering policies that promote participation, including local and regional Government, independent local development agencies and central Government operating locally targeted measures.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000" b="0" i="0" u="none" strike="noStrike" kern="1200" cap="none" spc="0" normalizeH="0" baseline="0" noProof="0" dirty="0">
                <a:ln>
                  <a:noFill/>
                </a:ln>
                <a:solidFill>
                  <a:srgbClr val="293737"/>
                </a:solidFill>
                <a:effectLst/>
                <a:uLnTx/>
                <a:uFillTx/>
                <a:latin typeface="Goudy Old Style"/>
                <a:ea typeface="+mn-ea"/>
                <a:cs typeface="+mn-cs"/>
              </a:rPr>
              <a:t>The Government immediately after independence, having recognised the important role that COs can play in development, made provision for CO involvement in policy development and implementation.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000" b="0" i="0" u="none" strike="noStrike" kern="1200" cap="none" spc="0" normalizeH="0" baseline="0" noProof="0" dirty="0">
                <a:ln>
                  <a:noFill/>
                </a:ln>
                <a:solidFill>
                  <a:srgbClr val="293737"/>
                </a:solidFill>
                <a:effectLst/>
                <a:uLnTx/>
                <a:uFillTx/>
                <a:latin typeface="Goudy Old Style"/>
                <a:ea typeface="+mn-ea"/>
                <a:cs typeface="+mn-cs"/>
              </a:rPr>
              <a:t>Indeed the role of civil society is mentioned in virtually all Government policies.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000" b="0" i="0" u="none" strike="noStrike" kern="1200" cap="none" spc="0" normalizeH="0" baseline="0" noProof="0" dirty="0">
                <a:ln>
                  <a:noFill/>
                </a:ln>
                <a:solidFill>
                  <a:srgbClr val="293737"/>
                </a:solidFill>
                <a:effectLst/>
                <a:uLnTx/>
                <a:uFillTx/>
                <a:latin typeface="Goudy Old Style"/>
                <a:ea typeface="+mn-ea"/>
                <a:cs typeface="+mn-cs"/>
              </a:rPr>
              <a:t>Government recognises that development has to be bottom-up and must include the active participation of citizens and their organisations, thus </a:t>
            </a:r>
            <a:r>
              <a:rPr kumimoji="0" lang="en-GB" sz="2000" b="0" i="0" u="none" strike="noStrike" kern="1200" cap="none" spc="0" normalizeH="0" baseline="0" noProof="0" dirty="0" err="1">
                <a:ln>
                  <a:noFill/>
                </a:ln>
                <a:solidFill>
                  <a:srgbClr val="293737"/>
                </a:solidFill>
                <a:effectLst/>
                <a:uLnTx/>
                <a:uFillTx/>
                <a:latin typeface="Goudy Old Style"/>
                <a:ea typeface="+mn-ea"/>
                <a:cs typeface="+mn-cs"/>
              </a:rPr>
              <a:t>ʻdemocratising</a:t>
            </a:r>
            <a:r>
              <a:rPr kumimoji="0" lang="en-GB" sz="2000" b="0" i="0" u="none" strike="noStrike" kern="1200" cap="none" spc="0" normalizeH="0" baseline="0" noProof="0" dirty="0">
                <a:ln>
                  <a:noFill/>
                </a:ln>
                <a:solidFill>
                  <a:srgbClr val="293737"/>
                </a:solidFill>
                <a:effectLst/>
                <a:uLnTx/>
                <a:uFillTx/>
                <a:latin typeface="Goudy Old Style"/>
                <a:ea typeface="+mn-ea"/>
                <a:cs typeface="+mn-cs"/>
              </a:rPr>
              <a:t> </a:t>
            </a:r>
            <a:r>
              <a:rPr kumimoji="0" lang="en-GB" sz="2000" b="0" i="0" u="none" strike="noStrike" kern="1200" cap="none" spc="0" normalizeH="0" baseline="0" noProof="0" dirty="0" err="1">
                <a:ln>
                  <a:noFill/>
                </a:ln>
                <a:solidFill>
                  <a:srgbClr val="293737"/>
                </a:solidFill>
                <a:effectLst/>
                <a:uLnTx/>
                <a:uFillTx/>
                <a:latin typeface="Goudy Old Style"/>
                <a:ea typeface="+mn-ea"/>
                <a:cs typeface="+mn-cs"/>
              </a:rPr>
              <a:t>developmentʼ</a:t>
            </a:r>
            <a:r>
              <a:rPr kumimoji="0" lang="en-GB" sz="2000" b="0" i="0" u="none" strike="noStrike" kern="1200" cap="none" spc="0" normalizeH="0" baseline="0" noProof="0" dirty="0">
                <a:ln>
                  <a:noFill/>
                </a:ln>
                <a:solidFill>
                  <a:srgbClr val="293737"/>
                </a:solidFill>
                <a:effectLst/>
                <a:uLnTx/>
                <a:uFillTx/>
                <a:latin typeface="Goudy Old Style"/>
                <a:ea typeface="+mn-ea"/>
                <a:cs typeface="+mn-cs"/>
              </a:rPr>
              <a:t>.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2000" b="0" i="0" u="none" strike="noStrike" kern="1200" cap="none" spc="0" normalizeH="0" baseline="0" noProof="0" dirty="0">
                <a:ln>
                  <a:noFill/>
                </a:ln>
                <a:solidFill>
                  <a:srgbClr val="293737"/>
                </a:solidFill>
                <a:effectLst/>
                <a:uLnTx/>
                <a:uFillTx/>
                <a:latin typeface="Goudy Old Style"/>
                <a:ea typeface="+mn-ea"/>
                <a:cs typeface="+mn-cs"/>
              </a:rPr>
              <a:t>However, in practice, CO participation has, arguably, been rather minimal. </a:t>
            </a:r>
          </a:p>
          <a:p>
            <a:endParaRPr lang="en-NA" dirty="0"/>
          </a:p>
        </p:txBody>
      </p:sp>
      <p:sp>
        <p:nvSpPr>
          <p:cNvPr id="4" name="Content Placeholder 3">
            <a:extLst>
              <a:ext uri="{FF2B5EF4-FFF2-40B4-BE49-F238E27FC236}">
                <a16:creationId xmlns:a16="http://schemas.microsoft.com/office/drawing/2014/main" id="{16C13F86-7BD8-748C-D564-3B86ADD61A01}"/>
              </a:ext>
            </a:extLst>
          </p:cNvPr>
          <p:cNvSpPr>
            <a:spLocks noGrp="1"/>
          </p:cNvSpPr>
          <p:nvPr>
            <p:ph sz="half" idx="2"/>
          </p:nvPr>
        </p:nvSpPr>
        <p:spPr>
          <a:xfrm>
            <a:off x="5941279" y="1692613"/>
            <a:ext cx="6065895" cy="5010014"/>
          </a:xfrm>
        </p:spPr>
        <p:txBody>
          <a:bodyPr>
            <a:normAutofit fontScale="92500" lnSpcReduction="20000"/>
          </a:bodyPr>
          <a:lstStyle/>
          <a:p>
            <a:pPr marL="0" marR="0" lvl="0" indent="0" algn="l" defTabSz="914400" rtl="0" eaLnBrk="1" fontAlgn="auto" latinLnBrk="0" hangingPunct="1">
              <a:lnSpc>
                <a:spcPct val="100000"/>
              </a:lnSpc>
              <a:spcBef>
                <a:spcPts val="1000"/>
              </a:spcBef>
              <a:spcAft>
                <a:spcPts val="0"/>
              </a:spcAft>
              <a:buClrTx/>
              <a:buSzPct val="70000"/>
              <a:buNone/>
              <a:tabLst/>
              <a:defRPr/>
            </a:pPr>
            <a:r>
              <a:rPr kumimoji="0" lang="en-GB" sz="1900" b="1" i="0" u="none" strike="noStrike" kern="1200" cap="none" spc="0" normalizeH="0" baseline="0" noProof="0" dirty="0">
                <a:ln>
                  <a:noFill/>
                </a:ln>
                <a:solidFill>
                  <a:srgbClr val="293737"/>
                </a:solidFill>
                <a:effectLst/>
                <a:uLnTx/>
                <a:uFillTx/>
                <a:latin typeface="Goudy Old Style"/>
                <a:ea typeface="+mn-ea"/>
                <a:cs typeface="+mn-cs"/>
              </a:rPr>
              <a:t>Some of the multiple reasons for low levels of involvement in policy and strategy implementation are listed below: </a:t>
            </a:r>
            <a:endParaRPr kumimoji="0" lang="en-NA" sz="1900" b="1" i="0" u="none" strike="noStrike" kern="1200" cap="none" spc="0" normalizeH="0" baseline="0" noProof="0" dirty="0">
              <a:ln>
                <a:noFill/>
              </a:ln>
              <a:solidFill>
                <a:srgbClr val="293737"/>
              </a:solidFill>
              <a:effectLst/>
              <a:uLnTx/>
              <a:uFillTx/>
              <a:latin typeface="Goudy Old Style"/>
              <a:ea typeface="+mn-ea"/>
              <a:cs typeface="+mn-cs"/>
            </a:endParaRPr>
          </a:p>
          <a:p>
            <a:pPr marL="0" marR="0" lvl="0" indent="0" algn="l" defTabSz="914400" rtl="0" eaLnBrk="1" fontAlgn="auto" latinLnBrk="0" hangingPunct="1">
              <a:lnSpc>
                <a:spcPct val="100000"/>
              </a:lnSpc>
              <a:spcBef>
                <a:spcPts val="1000"/>
              </a:spcBef>
              <a:spcAft>
                <a:spcPts val="0"/>
              </a:spcAft>
              <a:buClrTx/>
              <a:buSzPct val="70000"/>
              <a:buNone/>
              <a:tabLst/>
              <a:defRPr/>
            </a:pPr>
            <a:endParaRPr lang="en-GB" sz="900" b="1" dirty="0">
              <a:solidFill>
                <a:srgbClr val="293737"/>
              </a:solidFill>
              <a:latin typeface="Goudy Old Style"/>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600" b="0" i="0" u="none" strike="noStrike" kern="1200" cap="none" spc="0" normalizeH="0" baseline="0" noProof="0" dirty="0">
                <a:ln>
                  <a:noFill/>
                </a:ln>
                <a:solidFill>
                  <a:srgbClr val="293737"/>
                </a:solidFill>
                <a:effectLst/>
                <a:uLnTx/>
                <a:uFillTx/>
                <a:latin typeface="Goudy Old Style"/>
                <a:ea typeface="+mn-ea"/>
                <a:cs typeface="+mn-cs"/>
              </a:rPr>
              <a:t>COs are insufficiently aware of policy components and miss the opportunity to actively participate both in the formulation of strategies and the implementation of such strategies.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600" b="0" i="0" u="none" strike="noStrike" kern="1200" cap="none" spc="0" normalizeH="0" baseline="0" noProof="0" dirty="0">
                <a:ln>
                  <a:noFill/>
                </a:ln>
                <a:solidFill>
                  <a:srgbClr val="293737"/>
                </a:solidFill>
                <a:effectLst/>
                <a:uLnTx/>
                <a:uFillTx/>
                <a:latin typeface="Goudy Old Style"/>
                <a:ea typeface="+mn-ea"/>
                <a:cs typeface="+mn-cs"/>
              </a:rPr>
              <a:t>The Government has not been sufficiently forthcoming in creating awareness amongst COs about what participation (co-operation and collaboration) opportunities exist, arguing that it is the role of COs to identify and propose strategies for collaboration.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600" b="0" i="0" u="none" strike="noStrike" kern="1200" cap="none" spc="0" normalizeH="0" baseline="0" noProof="0" dirty="0">
                <a:ln>
                  <a:noFill/>
                </a:ln>
                <a:solidFill>
                  <a:srgbClr val="293737"/>
                </a:solidFill>
                <a:effectLst/>
                <a:uLnTx/>
                <a:uFillTx/>
                <a:latin typeface="Goudy Old Style"/>
                <a:ea typeface="+mn-ea"/>
                <a:cs typeface="+mn-cs"/>
              </a:rPr>
              <a:t> Lack of a partnership policy framework. Formal recognition of COs and a degree of institutionalisation of partnership are desirable in this regard. </a:t>
            </a:r>
            <a:endParaRPr lang="en-GB" sz="1600" dirty="0">
              <a:solidFill>
                <a:srgbClr val="293737"/>
              </a:solidFill>
              <a:latin typeface="Goudy Old Style"/>
            </a:endParaRP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r>
              <a:rPr kumimoji="0" lang="en-GB" sz="1600" b="0" i="0" u="none" strike="noStrike" kern="1200" cap="none" spc="0" normalizeH="0" baseline="0" noProof="0" dirty="0">
                <a:ln>
                  <a:noFill/>
                </a:ln>
                <a:solidFill>
                  <a:srgbClr val="293737"/>
                </a:solidFill>
                <a:effectLst/>
                <a:uLnTx/>
                <a:uFillTx/>
                <a:latin typeface="Goudy Old Style"/>
                <a:ea typeface="+mn-ea"/>
                <a:cs typeface="+mn-cs"/>
              </a:rPr>
              <a:t>COs fear that their roles may be instrumentalised in the sense that they may become part of the Government bureaucracy without being given the resources to carry out their assigned functions. Notwithstanding the fact that partnerships between COs and Government have been rather limited to date, the concept is not new. </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lang="en-GB" sz="1600" dirty="0">
              <a:solidFill>
                <a:srgbClr val="293737"/>
              </a:solidFill>
              <a:latin typeface="Goudy Old Style"/>
            </a:endParaRPr>
          </a:p>
          <a:p>
            <a:pPr marL="0" marR="0" lvl="0" indent="0" algn="l" defTabSz="914400" rtl="0" eaLnBrk="1" fontAlgn="auto" latinLnBrk="0" hangingPunct="1">
              <a:lnSpc>
                <a:spcPct val="100000"/>
              </a:lnSpc>
              <a:spcBef>
                <a:spcPts val="1000"/>
              </a:spcBef>
              <a:spcAft>
                <a:spcPts val="0"/>
              </a:spcAft>
              <a:buClrTx/>
              <a:buSzPct val="70000"/>
              <a:buNone/>
              <a:tabLst/>
              <a:defRPr/>
            </a:pPr>
            <a:r>
              <a:rPr kumimoji="0" lang="en-GB" sz="1600" b="1" i="0" u="none" strike="noStrike" kern="1200" cap="none" spc="0" normalizeH="0" baseline="0" noProof="0" dirty="0">
                <a:ln>
                  <a:noFill/>
                </a:ln>
                <a:solidFill>
                  <a:srgbClr val="293737"/>
                </a:solidFill>
                <a:effectLst/>
                <a:uLnTx/>
                <a:uFillTx/>
                <a:latin typeface="Goudy Old Style"/>
                <a:ea typeface="+mn-ea"/>
                <a:cs typeface="+mn-cs"/>
              </a:rPr>
              <a:t>Indeed, the Policy highlighted number of positive experiences of such partnerships, the most important of which are as follows:</a:t>
            </a:r>
          </a:p>
          <a:p>
            <a:pPr marL="228600" marR="0" lvl="0" indent="-228600" algn="l" defTabSz="914400" rtl="0" eaLnBrk="1" fontAlgn="auto" latinLnBrk="0" hangingPunct="1">
              <a:lnSpc>
                <a:spcPct val="100000"/>
              </a:lnSpc>
              <a:spcBef>
                <a:spcPts val="1000"/>
              </a:spcBef>
              <a:spcAft>
                <a:spcPts val="0"/>
              </a:spcAft>
              <a:buClrTx/>
              <a:buSzPct val="70000"/>
              <a:buFont typeface="Arial" panose="020B0604020202020204" pitchFamily="34" charset="0"/>
              <a:buChar char="•"/>
              <a:tabLst/>
              <a:defRPr/>
            </a:pPr>
            <a:endParaRPr lang="en-NA" sz="1600" dirty="0"/>
          </a:p>
        </p:txBody>
      </p:sp>
    </p:spTree>
    <p:extLst>
      <p:ext uri="{BB962C8B-B14F-4D97-AF65-F5344CB8AC3E}">
        <p14:creationId xmlns:p14="http://schemas.microsoft.com/office/powerpoint/2010/main" val="9594929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8CEFF4-E27D-2F11-1B83-5333F10475C8}"/>
              </a:ext>
            </a:extLst>
          </p:cNvPr>
          <p:cNvSpPr>
            <a:spLocks noGrp="1"/>
          </p:cNvSpPr>
          <p:nvPr>
            <p:ph type="title"/>
          </p:nvPr>
        </p:nvSpPr>
        <p:spPr>
          <a:xfrm>
            <a:off x="165369" y="685800"/>
            <a:ext cx="11867745" cy="1371600"/>
          </a:xfrm>
        </p:spPr>
        <p:txBody>
          <a:bodyPr/>
          <a:lstStyle/>
          <a:p>
            <a:r>
              <a:rPr lang="en-US" b="1" dirty="0"/>
              <a:t>Some examples of partnerships mentioned in the policy </a:t>
            </a:r>
            <a:endParaRPr lang="en-NA" b="1" dirty="0"/>
          </a:p>
        </p:txBody>
      </p:sp>
      <p:sp>
        <p:nvSpPr>
          <p:cNvPr id="3" name="Content Placeholder 2">
            <a:extLst>
              <a:ext uri="{FF2B5EF4-FFF2-40B4-BE49-F238E27FC236}">
                <a16:creationId xmlns:a16="http://schemas.microsoft.com/office/drawing/2014/main" id="{8C0AC712-4D03-837C-483A-BB1750BDD410}"/>
              </a:ext>
            </a:extLst>
          </p:cNvPr>
          <p:cNvSpPr>
            <a:spLocks noGrp="1"/>
          </p:cNvSpPr>
          <p:nvPr>
            <p:ph idx="1"/>
          </p:nvPr>
        </p:nvSpPr>
        <p:spPr>
          <a:xfrm>
            <a:off x="165369" y="2057400"/>
            <a:ext cx="11867745" cy="4693595"/>
          </a:xfrm>
        </p:spPr>
        <p:txBody>
          <a:bodyPr>
            <a:noAutofit/>
          </a:bodyPr>
          <a:lstStyle/>
          <a:p>
            <a:r>
              <a:rPr lang="en-GB" sz="1600" dirty="0"/>
              <a:t>Formal and/or informal inclusion of the Government in CO structures to improve policy implementation through better communication and joint activity planning. An example is the JCC which has a Minister as its Patron. </a:t>
            </a:r>
          </a:p>
          <a:p>
            <a:pPr marL="0" indent="0">
              <a:buNone/>
            </a:pPr>
            <a:endParaRPr lang="en-GB" sz="1600" dirty="0"/>
          </a:p>
          <a:p>
            <a:r>
              <a:rPr lang="en-GB" sz="1600" dirty="0" err="1"/>
              <a:t>COsʼ</a:t>
            </a:r>
            <a:r>
              <a:rPr lang="en-GB" sz="1600" dirty="0"/>
              <a:t> participation on Fora, Boards, Committees and Commissions established by the Government. </a:t>
            </a:r>
          </a:p>
          <a:p>
            <a:endParaRPr lang="en-GB" sz="1600" dirty="0"/>
          </a:p>
          <a:p>
            <a:r>
              <a:rPr lang="en-GB" sz="1600" dirty="0"/>
              <a:t>A formal relationship regulated through Acts and/or Cabinet decisions - Trade Unions, Council of Churches in Namibia (CCN), Co-operatives, sports organisations, school boards, Farmers Extension Development (FED) groups, etc. </a:t>
            </a:r>
          </a:p>
          <a:p>
            <a:endParaRPr lang="en-GB" sz="1600" dirty="0"/>
          </a:p>
          <a:p>
            <a:r>
              <a:rPr lang="en-GB" sz="1600" dirty="0"/>
              <a:t>The Government has entered into co-operation with some COs delegating functions and authorities to COs, to be carried out on behalf of and in conjunction with the Government. </a:t>
            </a:r>
          </a:p>
          <a:p>
            <a:endParaRPr lang="en-GB" sz="1600" dirty="0"/>
          </a:p>
          <a:p>
            <a:r>
              <a:rPr lang="en-GB" sz="1600" dirty="0"/>
              <a:t>Private-Public Partnerships (PPP) to undertake a project and/or provide services. </a:t>
            </a:r>
          </a:p>
          <a:p>
            <a:endParaRPr lang="en-GB" sz="1600" dirty="0"/>
          </a:p>
          <a:p>
            <a:r>
              <a:rPr lang="en-GB" sz="1600" dirty="0"/>
              <a:t>Partnerships occur often at local levels where local authorities share the responsibility of providing services with NGOs. </a:t>
            </a:r>
          </a:p>
          <a:p>
            <a:endParaRPr lang="en-GB" sz="1600" dirty="0"/>
          </a:p>
          <a:p>
            <a:r>
              <a:rPr lang="en-GB" sz="1600" dirty="0"/>
              <a:t>The Walvis Bay Corridor Group (WBCG) is another PPP, where both private and public sector actors manage and promote the transport corridor as a national asset</a:t>
            </a:r>
            <a:endParaRPr lang="en-NA" sz="1600" dirty="0"/>
          </a:p>
        </p:txBody>
      </p:sp>
    </p:spTree>
    <p:extLst>
      <p:ext uri="{BB962C8B-B14F-4D97-AF65-F5344CB8AC3E}">
        <p14:creationId xmlns:p14="http://schemas.microsoft.com/office/powerpoint/2010/main" val="36025303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8E2FEB-C978-0074-0DFB-8DFE9C6A62A7}"/>
              </a:ext>
            </a:extLst>
          </p:cNvPr>
          <p:cNvSpPr>
            <a:spLocks noGrp="1"/>
          </p:cNvSpPr>
          <p:nvPr>
            <p:ph type="title"/>
          </p:nvPr>
        </p:nvSpPr>
        <p:spPr>
          <a:xfrm>
            <a:off x="0" y="97278"/>
            <a:ext cx="12072026" cy="1031132"/>
          </a:xfrm>
        </p:spPr>
        <p:txBody>
          <a:bodyPr/>
          <a:lstStyle/>
          <a:p>
            <a:r>
              <a:rPr lang="en-US" dirty="0"/>
              <a:t>CIVIL SOCIETY AS DEFINED IN THE POLICY</a:t>
            </a:r>
            <a:endParaRPr lang="en-NA" dirty="0"/>
          </a:p>
        </p:txBody>
      </p:sp>
      <p:sp>
        <p:nvSpPr>
          <p:cNvPr id="3" name="Content Placeholder 2">
            <a:extLst>
              <a:ext uri="{FF2B5EF4-FFF2-40B4-BE49-F238E27FC236}">
                <a16:creationId xmlns:a16="http://schemas.microsoft.com/office/drawing/2014/main" id="{02E6D0F9-ECC4-D9B4-8760-64EBE33C8CF4}"/>
              </a:ext>
            </a:extLst>
          </p:cNvPr>
          <p:cNvSpPr>
            <a:spLocks noGrp="1"/>
          </p:cNvSpPr>
          <p:nvPr>
            <p:ph idx="1"/>
          </p:nvPr>
        </p:nvSpPr>
        <p:spPr>
          <a:xfrm>
            <a:off x="204281" y="1391056"/>
            <a:ext cx="11741285" cy="5369668"/>
          </a:xfrm>
        </p:spPr>
        <p:txBody>
          <a:bodyPr>
            <a:normAutofit fontScale="92500" lnSpcReduction="20000"/>
          </a:bodyPr>
          <a:lstStyle/>
          <a:p>
            <a:r>
              <a:rPr lang="en-GB" dirty="0"/>
              <a:t>The term civil society is complex and has been ascribed many different meanings. </a:t>
            </a:r>
          </a:p>
          <a:p>
            <a:r>
              <a:rPr lang="en-GB" dirty="0"/>
              <a:t>For the purposes of this Policy , </a:t>
            </a:r>
            <a:r>
              <a:rPr lang="en-GB" b="1" dirty="0"/>
              <a:t>Civil Society </a:t>
            </a:r>
            <a:r>
              <a:rPr lang="en-GB" dirty="0"/>
              <a:t>is deemed to encompass all public activity by individuals, their voluntary organisations, </a:t>
            </a:r>
            <a:r>
              <a:rPr lang="en-GB" b="1" u="sng" dirty="0"/>
              <a:t>the private sector as a sector </a:t>
            </a:r>
            <a:r>
              <a:rPr lang="en-GB" dirty="0"/>
              <a:t>and their relationships with each other as well as with the Government. </a:t>
            </a:r>
          </a:p>
          <a:p>
            <a:r>
              <a:rPr lang="en-GB" dirty="0"/>
              <a:t>The term refers to all levels within a country, from grass roots to national, and indeed beyond borders, as the concept of a global civil society becomes stronger. </a:t>
            </a:r>
          </a:p>
          <a:p>
            <a:r>
              <a:rPr lang="en-GB" dirty="0"/>
              <a:t>By definition, civil society houses </a:t>
            </a:r>
            <a:r>
              <a:rPr lang="en-GB" b="1" dirty="0"/>
              <a:t>diversity</a:t>
            </a:r>
            <a:r>
              <a:rPr lang="en-GB" dirty="0"/>
              <a:t> and </a:t>
            </a:r>
            <a:r>
              <a:rPr lang="en-GB" b="1" dirty="0"/>
              <a:t>difference</a:t>
            </a:r>
            <a:r>
              <a:rPr lang="en-GB" dirty="0"/>
              <a:t>. </a:t>
            </a:r>
          </a:p>
          <a:p>
            <a:r>
              <a:rPr lang="en-GB" dirty="0"/>
              <a:t>It emerges as a result of freedom of association, which enables citizens to organise around interests or values. If there were no freedom to associate, there would be no civil society. In a democracy, freedom is not handed out selectively. </a:t>
            </a:r>
          </a:p>
          <a:p>
            <a:r>
              <a:rPr lang="en-GB" dirty="0"/>
              <a:t>Civil society, therefore, comprises groups, networks, movements and interests sympathetic to national development goals and objectives and others who may be hostile to it. Association of freedom includes the right </a:t>
            </a:r>
            <a:r>
              <a:rPr lang="en-GB" dirty="0" err="1"/>
              <a:t>ʻnot</a:t>
            </a:r>
            <a:r>
              <a:rPr lang="en-GB" dirty="0"/>
              <a:t> to </a:t>
            </a:r>
            <a:r>
              <a:rPr lang="en-GB" dirty="0" err="1"/>
              <a:t>associateʼ</a:t>
            </a:r>
            <a:r>
              <a:rPr lang="en-GB" dirty="0"/>
              <a:t>. </a:t>
            </a:r>
          </a:p>
          <a:p>
            <a:r>
              <a:rPr lang="en-GB" dirty="0"/>
              <a:t>Therefore, unlike the Government, civil society should not be seen as a uniform entity which can be consulted or recruited for a specific purpose. </a:t>
            </a:r>
            <a:endParaRPr lang="en-NA" dirty="0"/>
          </a:p>
        </p:txBody>
      </p:sp>
    </p:spTree>
    <p:extLst>
      <p:ext uri="{BB962C8B-B14F-4D97-AF65-F5344CB8AC3E}">
        <p14:creationId xmlns:p14="http://schemas.microsoft.com/office/powerpoint/2010/main" val="1319492618"/>
      </p:ext>
    </p:extLst>
  </p:cSld>
  <p:clrMapOvr>
    <a:masterClrMapping/>
  </p:clrMapOvr>
</p:sld>
</file>

<file path=ppt/theme/theme1.xml><?xml version="1.0" encoding="utf-8"?>
<a:theme xmlns:a="http://schemas.openxmlformats.org/drawingml/2006/main" name="ClassicFrameVTI">
  <a:themeElements>
    <a:clrScheme name="Custom 22">
      <a:dk1>
        <a:sysClr val="windowText" lastClr="000000"/>
      </a:dk1>
      <a:lt1>
        <a:sysClr val="window" lastClr="FFFFFF"/>
      </a:lt1>
      <a:dk2>
        <a:srgbClr val="293737"/>
      </a:dk2>
      <a:lt2>
        <a:srgbClr val="EEF2F0"/>
      </a:lt2>
      <a:accent1>
        <a:srgbClr val="749090"/>
      </a:accent1>
      <a:accent2>
        <a:srgbClr val="A5A5A5"/>
      </a:accent2>
      <a:accent3>
        <a:srgbClr val="91A39B"/>
      </a:accent3>
      <a:accent4>
        <a:srgbClr val="A9A698"/>
      </a:accent4>
      <a:accent5>
        <a:srgbClr val="A2A79A"/>
      </a:accent5>
      <a:accent6>
        <a:srgbClr val="897F65"/>
      </a:accent6>
      <a:hlink>
        <a:srgbClr val="92872F"/>
      </a:hlink>
      <a:folHlink>
        <a:srgbClr val="AB73A9"/>
      </a:folHlink>
    </a:clrScheme>
    <a:fontScheme name="Goudy and Gill Sans">
      <a:majorFont>
        <a:latin typeface="Goudy Old Style"/>
        <a:ea typeface=""/>
        <a:cs typeface=""/>
      </a:majorFont>
      <a:minorFont>
        <a:latin typeface="Gill Sans MT"/>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lassicFrameVTI" id="{4FA2A165-EC65-4FB0-B019-8C8876A1D8E3}" vid="{9D78F1F1-8226-42FD-A1A3-975EDF6D60F8}"/>
    </a:ext>
  </a:extLst>
</a:theme>
</file>

<file path=docProps/app.xml><?xml version="1.0" encoding="utf-8"?>
<Properties xmlns="http://schemas.openxmlformats.org/officeDocument/2006/extended-properties" xmlns:vt="http://schemas.openxmlformats.org/officeDocument/2006/docPropsVTypes">
  <TotalTime>354</TotalTime>
  <Words>3695</Words>
  <Application>Microsoft Office PowerPoint</Application>
  <PresentationFormat>Widescreen</PresentationFormat>
  <Paragraphs>263</Paragraphs>
  <Slides>26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26</vt:i4>
      </vt:variant>
    </vt:vector>
  </HeadingPairs>
  <TitlesOfParts>
    <vt:vector size="30" baseType="lpstr">
      <vt:lpstr>Arial</vt:lpstr>
      <vt:lpstr>Gill Sans MT</vt:lpstr>
      <vt:lpstr>Goudy Old Style</vt:lpstr>
      <vt:lpstr>ClassicFrameVTI</vt:lpstr>
      <vt:lpstr>Summary Highlights   on the   GOVERNMENT OF THE REPUBLIC OF NAMIBIA CIVIC ORGANISATIONS PARTNERSHIP POLICY  December 2005</vt:lpstr>
      <vt:lpstr>WHAT WILL BE COVERED</vt:lpstr>
      <vt:lpstr>ABOUT THE POLICY </vt:lpstr>
      <vt:lpstr>HISTORICAL AND CONTEMPORY FACTORS THAT HAVE SHAPED civil society </vt:lpstr>
      <vt:lpstr>CURRENT LEGAL AND REGULATORY ENVIRONMENT</vt:lpstr>
      <vt:lpstr>The need to improve upon the current legislative and institutional framework</vt:lpstr>
      <vt:lpstr>EMERGENCE OF PARTNERSHIPS</vt:lpstr>
      <vt:lpstr>Some examples of partnerships mentioned in the policy </vt:lpstr>
      <vt:lpstr>CIVIL SOCIETY AS DEFINED IN THE POLICY</vt:lpstr>
      <vt:lpstr>The term ʻcivic organisationsʼ</vt:lpstr>
      <vt:lpstr>Civic organisations have the following characteristics in common</vt:lpstr>
      <vt:lpstr>Government and Intermediary Organisations</vt:lpstr>
      <vt:lpstr>Guiding Principles :</vt:lpstr>
      <vt:lpstr>Overall goals, objectives, strategies and outcomes </vt:lpstr>
      <vt:lpstr>POLICY HAs 4 MAIN OBJECTIVES </vt:lpstr>
      <vt:lpstr>Objective</vt:lpstr>
      <vt:lpstr>Objective</vt:lpstr>
      <vt:lpstr>Objective</vt:lpstr>
      <vt:lpstr>Objective</vt:lpstr>
      <vt:lpstr>INSTITUTIONAL FRAMEWORK  - advisory committee  - national planning commissions  - civic organizations  - line ministries  Civic organisations have the opportunity to make use of the services of NPCS. It is essential to note that these services are not in conflict with or take over the functions of the Namibia Non-Governmntal Organisation Forum (NANGOF) or other apex organisations. Such organisations will continue to act and advocate in the interests of COs across CO sectoral lines.</vt:lpstr>
      <vt:lpstr>ROLES OF RESPONSIBILITIES OF STRUCTURES MENTIONED IN THE POLICY</vt:lpstr>
      <vt:lpstr>PowerPoint Presentation</vt:lpstr>
      <vt:lpstr>Roles and responsibilities </vt:lpstr>
      <vt:lpstr>PowerPoint Presentation</vt:lpstr>
      <vt:lpstr>PowerPoint Presentation</vt:lpstr>
      <vt:lpstr>I THANK YOU     OKUHEPA!</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 Highlights   of the   GOVERNMENT OF THE REPUBLIC OF NAMIBIA CIVIC ORGANISATIONS PARTNERSHIP POLICY  December 2005</dc:title>
  <dc:creator>Ronny Dempers</dc:creator>
  <cp:lastModifiedBy>Ronny Dempers</cp:lastModifiedBy>
  <cp:revision>2</cp:revision>
  <dcterms:created xsi:type="dcterms:W3CDTF">2022-06-20T13:20:45Z</dcterms:created>
  <dcterms:modified xsi:type="dcterms:W3CDTF">2022-08-22T07:25:06Z</dcterms:modified>
</cp:coreProperties>
</file>